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9"/>
  </p:notesMasterIdLst>
  <p:sldIdLst>
    <p:sldId id="258" r:id="rId2"/>
    <p:sldId id="312" r:id="rId3"/>
    <p:sldId id="260" r:id="rId4"/>
    <p:sldId id="261" r:id="rId5"/>
    <p:sldId id="262" r:id="rId6"/>
    <p:sldId id="266" r:id="rId7"/>
    <p:sldId id="264" r:id="rId8"/>
    <p:sldId id="263" r:id="rId9"/>
    <p:sldId id="265" r:id="rId10"/>
    <p:sldId id="267" r:id="rId11"/>
    <p:sldId id="269" r:id="rId12"/>
    <p:sldId id="297" r:id="rId13"/>
    <p:sldId id="273" r:id="rId14"/>
    <p:sldId id="298" r:id="rId15"/>
    <p:sldId id="299" r:id="rId16"/>
    <p:sldId id="307" r:id="rId17"/>
    <p:sldId id="270" r:id="rId18"/>
    <p:sldId id="278" r:id="rId19"/>
    <p:sldId id="287" r:id="rId20"/>
    <p:sldId id="289" r:id="rId21"/>
    <p:sldId id="279" r:id="rId22"/>
    <p:sldId id="290" r:id="rId23"/>
    <p:sldId id="292" r:id="rId24"/>
    <p:sldId id="291" r:id="rId25"/>
    <p:sldId id="293" r:id="rId26"/>
    <p:sldId id="294" r:id="rId27"/>
    <p:sldId id="280" r:id="rId28"/>
    <p:sldId id="283" r:id="rId29"/>
    <p:sldId id="284" r:id="rId30"/>
    <p:sldId id="281" r:id="rId31"/>
    <p:sldId id="309" r:id="rId32"/>
    <p:sldId id="310" r:id="rId33"/>
    <p:sldId id="308" r:id="rId34"/>
    <p:sldId id="305" r:id="rId35"/>
    <p:sldId id="271" r:id="rId36"/>
    <p:sldId id="313" r:id="rId37"/>
    <p:sldId id="303" r:id="rId38"/>
    <p:sldId id="314" r:id="rId39"/>
    <p:sldId id="318" r:id="rId40"/>
    <p:sldId id="319" r:id="rId41"/>
    <p:sldId id="272" r:id="rId42"/>
    <p:sldId id="315" r:id="rId43"/>
    <p:sldId id="274" r:id="rId44"/>
    <p:sldId id="276" r:id="rId45"/>
    <p:sldId id="316" r:id="rId46"/>
    <p:sldId id="306" r:id="rId47"/>
    <p:sldId id="31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50AB1-DCD0-4B2A-B2D3-68B0079EEF07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A9419-D894-4DAE-8ED0-02806D9A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6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F7C0-00AA-4E3A-B7E0-B829C5F69B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61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7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1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3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0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5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BD5B4D-6CAC-44F7-95DD-2E26B5CC567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EAE487F-6846-44D1-980D-2B52F8A9C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6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gif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get.org/packages/CodeTiger.Core/" TargetMode="External"/><Relationship Id="rId2" Type="http://schemas.openxmlformats.org/officeDocument/2006/relationships/hyperlink" Target="https://www.nuget.org/packages/Nito.AsyncEx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pfxteam/" TargetMode="External"/><Relationship Id="rId2" Type="http://schemas.openxmlformats.org/officeDocument/2006/relationships/hyperlink" Target="http://blog.stephenclear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TAP into async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Dahlberg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Async/Await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Available in .NET 4.5 and newer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5869781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Async/Await?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Can be nearly as simple as single-threaded code</a:t>
            </a:r>
          </a:p>
        </p:txBody>
      </p:sp>
      <p:sp>
        <p:nvSpPr>
          <p:cNvPr id="4" name="Text Placeholder 8"/>
          <p:cNvSpPr txBox="1">
            <a:spLocks/>
          </p:cNvSpPr>
          <p:nvPr/>
        </p:nvSpPr>
        <p:spPr>
          <a:xfrm>
            <a:off x="838200" y="301034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Single-Threaded:</a:t>
            </a:r>
            <a:endParaRPr lang="en-US" sz="2000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35" y="3557233"/>
            <a:ext cx="4464844" cy="2309813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5820293" y="3010340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Async/Await:</a:t>
            </a:r>
            <a:endParaRPr lang="en-US" sz="2000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41" y="3557233"/>
            <a:ext cx="5869781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Async/Await?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Run IO-bound code asynchronously</a:t>
            </a:r>
          </a:p>
          <a:p>
            <a:pPr lvl="2"/>
            <a:r>
              <a:rPr lang="en-US" dirty="0" smtClean="0"/>
              <a:t>Avoid blocking GUI threads</a:t>
            </a:r>
          </a:p>
          <a:p>
            <a:pPr lvl="2"/>
            <a:r>
              <a:rPr lang="en-US" dirty="0" smtClean="0"/>
              <a:t>Use IIS worker threads more efficiently</a:t>
            </a:r>
          </a:p>
          <a:p>
            <a:pPr lvl="1"/>
            <a:r>
              <a:rPr lang="en-US" dirty="0" smtClean="0"/>
              <a:t>Run CPU-bound code in parallel</a:t>
            </a:r>
          </a:p>
          <a:p>
            <a:pPr lvl="2"/>
            <a:r>
              <a:rPr lang="en-US" dirty="0" smtClean="0"/>
              <a:t>More efficiently use all available CPU 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WCF Service Performance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Azure VM, Single CPU</a:t>
            </a:r>
          </a:p>
          <a:p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Laptop with Core i7 CPU</a:t>
            </a:r>
          </a:p>
          <a:p>
            <a:pPr lvl="1"/>
            <a:r>
              <a:rPr lang="en-US" dirty="0" smtClean="0"/>
              <a:t>150 requesting threads</a:t>
            </a:r>
          </a:p>
          <a:p>
            <a:r>
              <a:rPr lang="en-US" dirty="0" err="1" smtClean="0"/>
              <a:t>GetCurrentTimeSlow</a:t>
            </a:r>
            <a:endParaRPr lang="en-US" dirty="0" smtClean="0"/>
          </a:p>
          <a:p>
            <a:pPr lvl="1"/>
            <a:r>
              <a:rPr lang="en-US" dirty="0" smtClean="0"/>
              <a:t>IIS reached 118 threads</a:t>
            </a:r>
          </a:p>
          <a:p>
            <a:pPr lvl="1"/>
            <a:r>
              <a:rPr lang="en-US" dirty="0" smtClean="0"/>
              <a:t>468 requests per second</a:t>
            </a:r>
          </a:p>
          <a:p>
            <a:r>
              <a:rPr lang="en-US" dirty="0" err="1" smtClean="0"/>
              <a:t>GetCurrentTimeAsync</a:t>
            </a:r>
            <a:endParaRPr lang="en-US" dirty="0" smtClean="0"/>
          </a:p>
          <a:p>
            <a:pPr lvl="1"/>
            <a:r>
              <a:rPr lang="en-US" dirty="0" smtClean="0"/>
              <a:t>IIS stayed at 20 threads</a:t>
            </a:r>
          </a:p>
          <a:p>
            <a:pPr lvl="1"/>
            <a:r>
              <a:rPr lang="en-US" dirty="0" smtClean="0"/>
              <a:t>480 requests per second</a:t>
            </a:r>
          </a:p>
          <a:p>
            <a:pPr lvl="1"/>
            <a:endParaRPr lang="en-US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799" y="1825624"/>
            <a:ext cx="4167188" cy="22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Performance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Run on a 4-core CPU</a:t>
            </a:r>
          </a:p>
          <a:p>
            <a:r>
              <a:rPr lang="en-US" dirty="0" err="1" smtClean="0"/>
              <a:t>GetNumber</a:t>
            </a:r>
            <a:endParaRPr lang="en-US" dirty="0" smtClean="0"/>
          </a:p>
          <a:p>
            <a:pPr lvl="1"/>
            <a:r>
              <a:rPr lang="en-US" dirty="0" smtClean="0"/>
              <a:t>1.83 seconds</a:t>
            </a:r>
          </a:p>
          <a:p>
            <a:r>
              <a:rPr lang="en-US" dirty="0" err="1" smtClean="0"/>
              <a:t>GetNumberAsync</a:t>
            </a:r>
            <a:endParaRPr lang="en-US" dirty="0" smtClean="0"/>
          </a:p>
          <a:p>
            <a:pPr lvl="1"/>
            <a:r>
              <a:rPr lang="en-US" dirty="0" smtClean="0"/>
              <a:t>0.55 seconds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9" y="1845735"/>
            <a:ext cx="4080223" cy="44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Async/Await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Task is completed when awaited, await runs synchronously</a:t>
            </a:r>
          </a:p>
          <a:p>
            <a:r>
              <a:rPr lang="en-US" dirty="0" smtClean="0"/>
              <a:t>If a Task is not yet completed when awaited:</a:t>
            </a:r>
          </a:p>
          <a:p>
            <a:pPr lvl="1"/>
            <a:r>
              <a:rPr lang="en-US" dirty="0" err="1" smtClean="0"/>
              <a:t>ExecutionContext</a:t>
            </a:r>
            <a:r>
              <a:rPr lang="en-US" dirty="0" smtClean="0"/>
              <a:t> (including </a:t>
            </a:r>
            <a:r>
              <a:rPr lang="en-US" dirty="0" err="1" smtClean="0"/>
              <a:t>SynchronizationContext</a:t>
            </a:r>
            <a:r>
              <a:rPr lang="en-US" dirty="0" smtClean="0"/>
              <a:t>) is saved</a:t>
            </a:r>
          </a:p>
          <a:p>
            <a:pPr lvl="1"/>
            <a:r>
              <a:rPr lang="en-US" dirty="0" smtClean="0"/>
              <a:t>The thread of the calling method can be used to run other code</a:t>
            </a:r>
          </a:p>
          <a:p>
            <a:pPr lvl="1"/>
            <a:r>
              <a:rPr lang="en-US" dirty="0" smtClean="0"/>
              <a:t>Once the awaited task completes, the method that called await continues executing using the saved </a:t>
            </a:r>
            <a:r>
              <a:rPr lang="en-US" dirty="0" err="1" smtClean="0"/>
              <a:t>ExecutionContext</a:t>
            </a:r>
            <a:endParaRPr lang="en-US" dirty="0" smtClean="0"/>
          </a:p>
          <a:p>
            <a:pPr lvl="2"/>
            <a:r>
              <a:rPr lang="en-US" dirty="0"/>
              <a:t>ASP.NET, WPF, etc. each have their own </a:t>
            </a:r>
            <a:r>
              <a:rPr lang="en-US" dirty="0" smtClean="0"/>
              <a:t>special </a:t>
            </a:r>
            <a:r>
              <a:rPr lang="en-US" dirty="0"/>
              <a:t>contexts</a:t>
            </a:r>
          </a:p>
          <a:p>
            <a:pPr lvl="2"/>
            <a:r>
              <a:rPr lang="en-US" dirty="0" smtClean="0"/>
              <a:t>When </a:t>
            </a:r>
            <a:r>
              <a:rPr lang="en-US" dirty="0" err="1" smtClean="0"/>
              <a:t>SynchronizationContext</a:t>
            </a:r>
            <a:r>
              <a:rPr lang="en-US" dirty="0" smtClean="0"/>
              <a:t> is null, the calling method continues on the </a:t>
            </a:r>
            <a:r>
              <a:rPr lang="en-US" dirty="0" err="1" smtClean="0"/>
              <a:t>ThreadPool</a:t>
            </a:r>
            <a:r>
              <a:rPr lang="en-US" dirty="0" smtClean="0"/>
              <a:t> context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Things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Await can only be used in methods marked with the async modifier</a:t>
            </a:r>
          </a:p>
          <a:p>
            <a:r>
              <a:rPr lang="en-US" dirty="0" smtClean="0"/>
              <a:t>Async methods must have a return type of Task, Task&lt;T&gt;, or void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methods that do not return a value, use Task</a:t>
            </a:r>
          </a:p>
          <a:p>
            <a:pPr lvl="1"/>
            <a:r>
              <a:rPr lang="en-US" dirty="0" smtClean="0"/>
              <a:t>For methods that return a value, use Task&lt;T&gt;</a:t>
            </a:r>
          </a:p>
          <a:p>
            <a:pPr lvl="1"/>
            <a:r>
              <a:rPr lang="en-US" dirty="0" smtClean="0"/>
              <a:t>Do not use void</a:t>
            </a:r>
          </a:p>
          <a:p>
            <a:r>
              <a:rPr lang="en-US" dirty="0" smtClean="0"/>
              <a:t>Async method names should have an “Async” suffix</a:t>
            </a:r>
          </a:p>
          <a:p>
            <a:pPr lvl="1"/>
            <a:r>
              <a:rPr lang="en-US" dirty="0" smtClean="0"/>
              <a:t>Sync: string </a:t>
            </a:r>
            <a:r>
              <a:rPr lang="en-US" dirty="0" err="1" smtClean="0"/>
              <a:t>GetName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Async: Task&lt;string&gt; </a:t>
            </a:r>
            <a:r>
              <a:rPr lang="en-US" dirty="0" err="1" smtClean="0"/>
              <a:t>GetNameAsync</a:t>
            </a:r>
            <a:r>
              <a:rPr lang="en-US" dirty="0" smtClean="0"/>
              <a:t>()</a:t>
            </a:r>
          </a:p>
          <a:p>
            <a:r>
              <a:rPr lang="en-US" dirty="0" smtClean="0"/>
              <a:t>Tasks returned by async methods should already be started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Use Async/Await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Ideally, use async code pervasively</a:t>
            </a:r>
          </a:p>
          <a:p>
            <a:pPr lvl="1"/>
            <a:r>
              <a:rPr lang="en-US" dirty="0" smtClean="0"/>
              <a:t>“Grows like a virus” from entry point to API</a:t>
            </a:r>
          </a:p>
          <a:p>
            <a:r>
              <a:rPr lang="en-US" dirty="0" smtClean="0"/>
              <a:t>If necessary, use async code which…</a:t>
            </a:r>
          </a:p>
          <a:p>
            <a:pPr lvl="1"/>
            <a:r>
              <a:rPr lang="en-US" dirty="0" smtClean="0"/>
              <a:t>…calls other threading models</a:t>
            </a:r>
          </a:p>
          <a:p>
            <a:pPr lvl="1"/>
            <a:r>
              <a:rPr lang="en-US" dirty="0" smtClean="0"/>
              <a:t>…is called by other threading models</a:t>
            </a:r>
          </a:p>
        </p:txBody>
      </p:sp>
    </p:spTree>
    <p:extLst>
      <p:ext uri="{BB962C8B-B14F-4D97-AF65-F5344CB8AC3E}">
        <p14:creationId xmlns:p14="http://schemas.microsoft.com/office/powerpoint/2010/main" val="12311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Async Entry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handlers</a:t>
            </a:r>
          </a:p>
          <a:p>
            <a:pPr lvl="1"/>
            <a:r>
              <a:rPr lang="en-US" dirty="0" smtClean="0"/>
              <a:t>Windows Forms</a:t>
            </a:r>
          </a:p>
          <a:p>
            <a:pPr lvl="1"/>
            <a:r>
              <a:rPr lang="en-US" dirty="0" smtClean="0"/>
              <a:t>Windows Presentation Foundation</a:t>
            </a:r>
          </a:p>
          <a:p>
            <a:r>
              <a:rPr lang="en-US" dirty="0" smtClean="0"/>
              <a:t>Service operations</a:t>
            </a:r>
          </a:p>
          <a:p>
            <a:pPr lvl="1"/>
            <a:r>
              <a:rPr lang="en-US" dirty="0" smtClean="0"/>
              <a:t>Windows Communication Foundation</a:t>
            </a:r>
          </a:p>
          <a:p>
            <a:pPr lvl="1"/>
            <a:r>
              <a:rPr lang="en-US" dirty="0" err="1" smtClean="0"/>
              <a:t>WebAPI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Handler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only situation where async void methods should be used</a:t>
            </a:r>
          </a:p>
          <a:p>
            <a:r>
              <a:rPr lang="en-US" dirty="0" smtClean="0"/>
              <a:t>Event handlers typically do not include an “Async” suffix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9" y="1845734"/>
            <a:ext cx="4845844" cy="13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38230"/>
            <a:ext cx="11963400" cy="239227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6199" y="2606716"/>
            <a:ext cx="11963400" cy="32766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6200" y="5967381"/>
            <a:ext cx="11963400" cy="79134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507" y="151179"/>
            <a:ext cx="3370783" cy="6082925"/>
            <a:chOff x="94865" y="125595"/>
            <a:chExt cx="3370783" cy="6082925"/>
          </a:xfrm>
        </p:grpSpPr>
        <p:sp>
          <p:nvSpPr>
            <p:cNvPr id="42" name="Title 1"/>
            <p:cNvSpPr txBox="1">
              <a:spLocks/>
            </p:cNvSpPr>
            <p:nvPr/>
          </p:nvSpPr>
          <p:spPr>
            <a:xfrm>
              <a:off x="101681" y="125595"/>
              <a:ext cx="3363967" cy="378079"/>
            </a:xfrm>
            <a:prstGeom prst="rect">
              <a:avLst/>
            </a:prstGeom>
          </p:spPr>
          <p:txBody>
            <a:bodyPr lIns="68587" tIns="34295" rIns="68587" bIns="34295"/>
            <a:lstStyle>
              <a:lvl1pPr algn="l" defTabSz="9143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5400" b="0" kern="1200" cap="none" spc="-100" baseline="0" dirty="0" smtClean="0">
                  <a:ln w="3175">
                    <a:noFill/>
                  </a:ln>
                  <a:gradFill>
                    <a:gsLst>
                      <a:gs pos="0">
                        <a:schemeClr val="tx2"/>
                      </a:gs>
                      <a:gs pos="86000">
                        <a:schemeClr val="tx2"/>
                      </a:gs>
                    </a:gsLst>
                    <a:lin ang="5400000" scaled="0"/>
                  </a:gradFill>
                  <a:effectLst/>
                  <a:latin typeface="Segoe UI Light" pitchFamily="34" charset="0"/>
                  <a:ea typeface="+mn-ea"/>
                  <a:cs typeface="Arial" charset="0"/>
                </a:defRPr>
              </a:lvl1pPr>
            </a:lstStyle>
            <a:p>
              <a:r>
                <a:rPr lang="en-US" sz="2400" b="1" spc="-7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egoe UI" pitchFamily="34" charset="0"/>
                  <a:cs typeface="Segoe UI" pitchFamily="34" charset="0"/>
                </a:rPr>
                <a:t>Platinum Sponsors</a:t>
              </a: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94865" y="5911836"/>
              <a:ext cx="2201023" cy="296684"/>
            </a:xfrm>
            <a:prstGeom prst="rect">
              <a:avLst/>
            </a:prstGeom>
          </p:spPr>
          <p:txBody>
            <a:bodyPr lIns="68587" tIns="34295" rIns="68587" bIns="34295"/>
            <a:lstStyle>
              <a:lvl1pPr algn="l" defTabSz="9143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5400" b="0" kern="1200" cap="none" spc="-100" baseline="0" dirty="0" smtClean="0">
                  <a:ln w="3175">
                    <a:noFill/>
                  </a:ln>
                  <a:gradFill>
                    <a:gsLst>
                      <a:gs pos="0">
                        <a:schemeClr val="tx2"/>
                      </a:gs>
                      <a:gs pos="86000">
                        <a:schemeClr val="tx2"/>
                      </a:gs>
                    </a:gsLst>
                    <a:lin ang="5400000" scaled="0"/>
                  </a:gradFill>
                  <a:effectLst/>
                  <a:latin typeface="Segoe UI Light" pitchFamily="34" charset="0"/>
                  <a:ea typeface="+mn-ea"/>
                  <a:cs typeface="Arial" charset="0"/>
                </a:defRPr>
              </a:lvl1pPr>
            </a:lstStyle>
            <a:p>
              <a:r>
                <a:rPr lang="en-US" sz="2400" b="1" spc="-7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egoe UI" pitchFamily="34" charset="0"/>
                  <a:cs typeface="Segoe UI" pitchFamily="34" charset="0"/>
                </a:rPr>
                <a:t>Silver Sponsors</a:t>
              </a: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161642" y="2650537"/>
              <a:ext cx="2965728" cy="446797"/>
            </a:xfrm>
            <a:prstGeom prst="rect">
              <a:avLst/>
            </a:prstGeom>
          </p:spPr>
          <p:txBody>
            <a:bodyPr lIns="68587" tIns="34295" rIns="68587" bIns="34295"/>
            <a:lstStyle>
              <a:lvl1pPr algn="l" defTabSz="9143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5400" b="0" kern="1200" cap="none" spc="-100" baseline="0" dirty="0" smtClean="0">
                  <a:ln w="3175">
                    <a:noFill/>
                  </a:ln>
                  <a:gradFill>
                    <a:gsLst>
                      <a:gs pos="0">
                        <a:schemeClr val="tx2"/>
                      </a:gs>
                      <a:gs pos="86000">
                        <a:schemeClr val="tx2"/>
                      </a:gs>
                    </a:gsLst>
                    <a:lin ang="5400000" scaled="0"/>
                  </a:gradFill>
                  <a:effectLst/>
                  <a:latin typeface="Segoe UI Light" pitchFamily="34" charset="0"/>
                  <a:ea typeface="+mn-ea"/>
                  <a:cs typeface="Arial" charset="0"/>
                </a:defRPr>
              </a:lvl1pPr>
            </a:lstStyle>
            <a:p>
              <a:r>
                <a:rPr lang="en-US" sz="2400" b="1" spc="-7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egoe UI" pitchFamily="34" charset="0"/>
                  <a:cs typeface="Segoe UI" pitchFamily="34" charset="0"/>
                </a:rPr>
                <a:t>Gold Sponsors</a:t>
              </a:r>
            </a:p>
          </p:txBody>
        </p:sp>
      </p:grpSp>
      <p:pic>
        <p:nvPicPr>
          <p:cNvPr id="7" name="Picture 2" descr="http://stldodn.com/sponsorlogos/2015/SyllogisTe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6" y="1181730"/>
            <a:ext cx="3031551" cy="12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ldodn.com/sponsorlogos/2015/oakwo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70" y="535997"/>
            <a:ext cx="3238981" cy="108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ldodn.com/sponsorlogos/2015/maritzc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1" y="1553072"/>
            <a:ext cx="3397779" cy="8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ldodn.com/sponsorlogos/2015/emers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941" y="766504"/>
            <a:ext cx="2294080" cy="12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stldodn.com/sponsorlogos/2015/vantagelink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93" y="2722969"/>
            <a:ext cx="12382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ldodn.com/sponsorlogos/2015/daugher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48" y="2734015"/>
            <a:ext cx="1798210" cy="5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tldodn.com/sponsorlogos/2015/stackif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00" y="3351852"/>
            <a:ext cx="23812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tldodn.com/sponsorlogos/2015/keyho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702" y="2707128"/>
            <a:ext cx="2701014" cy="6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tldodn.com/sponsorlogos/2015/slu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4" y="3895635"/>
            <a:ext cx="1925181" cy="4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ldodn.com/sponsorlogos/2015/Cosentry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23" y="3312977"/>
            <a:ext cx="2095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4" descr="http://stldodn.com/sponsorlogos/2015/rh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36" y="4164708"/>
            <a:ext cx="21907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 descr="http://stldodn.com/sponsorlogos/2015/Adaptives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50" y="3493030"/>
            <a:ext cx="2476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8" descr="http://stldodn.com/sponsorlogos/2015/perficien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32" y="3999511"/>
            <a:ext cx="2094475" cy="5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0" descr="http://stldodn.com/sponsorlogos/2015/signatureconsultant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450" y="3865428"/>
            <a:ext cx="1723938" cy="5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2" descr="http://stldodn.com/sponsorlogos/2015/unisy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098" y="3426809"/>
            <a:ext cx="1340944" cy="37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4" descr="http://stldodn.com/sponsorlogos/2015/Ungerboeck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50" y="4140294"/>
            <a:ext cx="1622607" cy="45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ldodn.com/sponsorlogos/2015/sovereign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75" y="2873770"/>
            <a:ext cx="22479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stldodn.com/sponsorlogos/2015/concero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41" y="2841294"/>
            <a:ext cx="23812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stldodn.com/sponsorlogos/2015/architectnow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77" y="5232904"/>
            <a:ext cx="23812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stldodn.com/sponsorlogos/2015/pluralsight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9" y="5299729"/>
            <a:ext cx="16668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54" y="4517627"/>
            <a:ext cx="2151806" cy="791528"/>
          </a:xfrm>
          <a:prstGeom prst="rect">
            <a:avLst/>
          </a:prstGeom>
        </p:spPr>
      </p:pic>
      <p:pic>
        <p:nvPicPr>
          <p:cNvPr id="1080" name="Picture 56" descr="http://stldodn.com/sponsorlogos/2015/ByrneSoftware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42" y="5121183"/>
            <a:ext cx="1768568" cy="6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stldodn.com/sponsorlogos/2015/TEKsystems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79" y="4515606"/>
            <a:ext cx="21907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stldodn.com/sponsorlogos/2015/Covenant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90" y="5186110"/>
            <a:ext cx="21907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stldodn.com/sponsorlogos/2015/equifax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12" y="5379025"/>
            <a:ext cx="21907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stldodn.com/sponsorlogos/2015/asynchrony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8" y="3188850"/>
            <a:ext cx="24003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stldodn.com/sponsorlogos/2015/Twili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91" y="4725681"/>
            <a:ext cx="1583134" cy="4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stldodn.com/sponsorlogos/2015/amitech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2" y="6365139"/>
            <a:ext cx="1282318" cy="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stldodn.com/sponsorlogos/2015/logicnp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85" y="6388585"/>
            <a:ext cx="949934" cy="2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://stldodn.com/sponsorlogos/2015/stltechtalk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62" y="6273945"/>
            <a:ext cx="706712" cy="4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stldodn.com/sponsorlogos/2015/jacobson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88" y="6264065"/>
            <a:ext cx="1038559" cy="3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stldodn.com/sponsorlogos/2015/wits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7" y="6043247"/>
            <a:ext cx="515026" cy="64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://stldodn.com/sponsorlogos/2015/redgate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25" y="6379458"/>
            <a:ext cx="606113" cy="3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http://stldodn.com/sponsorlogos/2015/Ansira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981" y="6388585"/>
            <a:ext cx="827720" cy="2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79" y="324190"/>
            <a:ext cx="3873524" cy="970899"/>
          </a:xfrm>
          <a:prstGeom prst="rect">
            <a:avLst/>
          </a:prstGeom>
        </p:spPr>
      </p:pic>
      <p:pic>
        <p:nvPicPr>
          <p:cNvPr id="20" name="Picture 32" descr="http://stldodn.com/sponsorlogos/2015/swankmp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6" y="4612877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ldodn.com/sponsorlogos/2015/MortgageReturns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06" y="4415893"/>
            <a:ext cx="26479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Operation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Methods in contracts should include the Async suffix</a:t>
            </a:r>
          </a:p>
          <a:p>
            <a:r>
              <a:rPr lang="en-US" dirty="0" smtClean="0"/>
              <a:t>The Async suffix will not be included in WSDL or visible to clients</a:t>
            </a:r>
          </a:p>
          <a:p>
            <a:r>
              <a:rPr lang="en-US" dirty="0" smtClean="0"/>
              <a:t>Worker threads can be freed and handle additional requests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9" y="1845734"/>
            <a:ext cx="4429125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Async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clients</a:t>
            </a:r>
          </a:p>
          <a:p>
            <a:r>
              <a:rPr lang="en-US" dirty="0" smtClean="0"/>
              <a:t>Streams</a:t>
            </a:r>
          </a:p>
          <a:p>
            <a:r>
              <a:rPr lang="en-US" dirty="0" smtClean="0"/>
              <a:t>Database clients</a:t>
            </a:r>
          </a:p>
          <a:p>
            <a:r>
              <a:rPr lang="en-US" dirty="0" smtClean="0"/>
              <a:t>Entity Framework</a:t>
            </a:r>
          </a:p>
          <a:p>
            <a:r>
              <a:rPr lang="en-US" dirty="0" smtClean="0"/>
              <a:t>Networking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 Service Client APIs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Svcutil.exe can generate Async variants of methods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8" y="1845734"/>
            <a:ext cx="3893344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292" y="3209714"/>
            <a:ext cx="60483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 Stream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Stream methods</a:t>
            </a:r>
          </a:p>
          <a:p>
            <a:pPr lvl="1"/>
            <a:r>
              <a:rPr lang="en-US" dirty="0" err="1" smtClean="0"/>
              <a:t>ReadAsync</a:t>
            </a:r>
            <a:r>
              <a:rPr lang="en-US" dirty="0" smtClean="0"/>
              <a:t>(byte[], 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WriteAsync</a:t>
            </a:r>
            <a:r>
              <a:rPr lang="en-US" dirty="0" smtClean="0"/>
              <a:t>(byte[], 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StreamReader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err="1" smtClean="0"/>
              <a:t>ReadBlockAsync</a:t>
            </a:r>
            <a:r>
              <a:rPr lang="en-US" dirty="0" smtClean="0"/>
              <a:t>(char[], 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ReadLineAsync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ReadToEndAsync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StreamWriter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err="1" smtClean="0"/>
              <a:t>WriteAsync</a:t>
            </a:r>
            <a:r>
              <a:rPr lang="en-US" dirty="0" smtClean="0"/>
              <a:t>(string)</a:t>
            </a:r>
          </a:p>
          <a:p>
            <a:pPr lvl="1"/>
            <a:r>
              <a:rPr lang="en-US" dirty="0" err="1" smtClean="0"/>
              <a:t>WriteLineAsync</a:t>
            </a:r>
            <a:r>
              <a:rPr lang="en-US" dirty="0" smtClean="0"/>
              <a:t>(string)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4238625" cy="7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 Database APIs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DbConnection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err="1" smtClean="0"/>
              <a:t>OpenAsync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DbCommand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err="1" smtClean="0"/>
              <a:t>ExecuteNonQueryAsync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ExecuteReaderAsync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ExecuteScalarAsync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DbDataReader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err="1" smtClean="0"/>
              <a:t>ReadAsync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NextResultAsync</a:t>
            </a:r>
            <a:r>
              <a:rPr lang="en-US" dirty="0" smtClean="0"/>
              <a:t>()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9" y="1845734"/>
            <a:ext cx="4726781" cy="22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 Entity Framework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DbSet</a:t>
            </a:r>
            <a:r>
              <a:rPr lang="en-US" dirty="0" smtClean="0"/>
              <a:t>&lt;T&gt; methods</a:t>
            </a:r>
          </a:p>
          <a:p>
            <a:pPr lvl="1"/>
            <a:r>
              <a:rPr lang="en-US" dirty="0" err="1" smtClean="0"/>
              <a:t>FindAsync</a:t>
            </a:r>
            <a:endParaRPr lang="en-US" dirty="0" smtClean="0"/>
          </a:p>
          <a:p>
            <a:r>
              <a:rPr lang="en-US" dirty="0" err="1" smtClean="0"/>
              <a:t>IQueryable</a:t>
            </a:r>
            <a:r>
              <a:rPr lang="en-US" dirty="0" smtClean="0"/>
              <a:t>&lt;T&gt; methods</a:t>
            </a:r>
          </a:p>
          <a:p>
            <a:pPr lvl="1"/>
            <a:r>
              <a:rPr lang="en-US" dirty="0" err="1" smtClean="0"/>
              <a:t>AllAsync</a:t>
            </a:r>
            <a:r>
              <a:rPr lang="en-US" dirty="0" smtClean="0"/>
              <a:t>, </a:t>
            </a:r>
            <a:r>
              <a:rPr lang="en-US" dirty="0" err="1" smtClean="0"/>
              <a:t>AnyAsync</a:t>
            </a:r>
            <a:endParaRPr lang="en-US" dirty="0" smtClean="0"/>
          </a:p>
          <a:p>
            <a:pPr lvl="1"/>
            <a:r>
              <a:rPr lang="en-US" dirty="0" err="1" smtClean="0"/>
              <a:t>AverageAsync</a:t>
            </a:r>
            <a:r>
              <a:rPr lang="en-US" dirty="0" smtClean="0"/>
              <a:t>, </a:t>
            </a:r>
            <a:r>
              <a:rPr lang="en-US" dirty="0" err="1" smtClean="0"/>
              <a:t>SumAsync</a:t>
            </a:r>
            <a:endParaRPr lang="en-US" dirty="0" smtClean="0"/>
          </a:p>
          <a:p>
            <a:pPr lvl="1"/>
            <a:r>
              <a:rPr lang="en-US" dirty="0" err="1" smtClean="0"/>
              <a:t>ContainsAsync</a:t>
            </a:r>
            <a:endParaRPr lang="en-US" dirty="0" smtClean="0"/>
          </a:p>
          <a:p>
            <a:pPr lvl="1"/>
            <a:r>
              <a:rPr lang="en-US" dirty="0" err="1" smtClean="0"/>
              <a:t>CountAsync</a:t>
            </a:r>
            <a:r>
              <a:rPr lang="en-US" dirty="0" smtClean="0"/>
              <a:t>, </a:t>
            </a:r>
            <a:r>
              <a:rPr lang="en-US" dirty="0" err="1" smtClean="0"/>
              <a:t>LongCountAsync</a:t>
            </a:r>
            <a:endParaRPr lang="en-US" dirty="0" smtClean="0"/>
          </a:p>
          <a:p>
            <a:pPr lvl="1"/>
            <a:r>
              <a:rPr lang="en-US" dirty="0" err="1" smtClean="0"/>
              <a:t>FirstAsync</a:t>
            </a:r>
            <a:r>
              <a:rPr lang="en-US" dirty="0" smtClean="0"/>
              <a:t>, </a:t>
            </a:r>
            <a:r>
              <a:rPr lang="en-US" dirty="0" err="1" smtClean="0"/>
              <a:t>FirstOrDefaultAsync</a:t>
            </a:r>
            <a:endParaRPr lang="en-US" dirty="0" smtClean="0"/>
          </a:p>
          <a:p>
            <a:pPr lvl="1"/>
            <a:r>
              <a:rPr lang="en-US" dirty="0" err="1" smtClean="0"/>
              <a:t>MaxAsync</a:t>
            </a:r>
            <a:r>
              <a:rPr lang="en-US" dirty="0" smtClean="0"/>
              <a:t>, </a:t>
            </a:r>
            <a:r>
              <a:rPr lang="en-US" dirty="0" err="1" smtClean="0"/>
              <a:t>MinAsync</a:t>
            </a:r>
            <a:endParaRPr lang="en-US" dirty="0" smtClean="0"/>
          </a:p>
          <a:p>
            <a:pPr lvl="1"/>
            <a:r>
              <a:rPr lang="en-US" dirty="0" err="1" smtClean="0"/>
              <a:t>SingleAsync</a:t>
            </a:r>
            <a:r>
              <a:rPr lang="en-US" dirty="0" smtClean="0"/>
              <a:t>, </a:t>
            </a:r>
            <a:r>
              <a:rPr lang="en-US" dirty="0" err="1" smtClean="0"/>
              <a:t>SingleOrDefaultAsync</a:t>
            </a:r>
            <a:endParaRPr lang="en-US" dirty="0" smtClean="0"/>
          </a:p>
          <a:p>
            <a:pPr lvl="1"/>
            <a:r>
              <a:rPr lang="en-US" dirty="0" err="1" smtClean="0"/>
              <a:t>ToArrayAsync</a:t>
            </a:r>
            <a:r>
              <a:rPr lang="en-US" dirty="0" smtClean="0"/>
              <a:t>, </a:t>
            </a:r>
            <a:r>
              <a:rPr lang="en-US" dirty="0" err="1" smtClean="0"/>
              <a:t>ToDictionaryAsync</a:t>
            </a:r>
            <a:r>
              <a:rPr lang="en-US" dirty="0" smtClean="0"/>
              <a:t>, </a:t>
            </a:r>
            <a:r>
              <a:rPr lang="en-US" dirty="0" err="1" smtClean="0"/>
              <a:t>ToListAsync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3583781" cy="11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 Networking Client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TcpClient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err="1" smtClean="0"/>
              <a:t>ConnectAsync</a:t>
            </a:r>
            <a:endParaRPr lang="en-US" dirty="0" smtClean="0"/>
          </a:p>
          <a:p>
            <a:r>
              <a:rPr lang="en-US" dirty="0" err="1" smtClean="0"/>
              <a:t>UdpClient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err="1" smtClean="0"/>
              <a:t>ReceiveAsync</a:t>
            </a:r>
            <a:endParaRPr lang="en-US" dirty="0" smtClean="0"/>
          </a:p>
          <a:p>
            <a:pPr lvl="1"/>
            <a:r>
              <a:rPr lang="en-US" dirty="0" err="1" smtClean="0"/>
              <a:t>SendAsync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9" y="1845734"/>
            <a:ext cx="5393531" cy="13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Other Threading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Event-Based Asynchronous Pattern (EAP)</a:t>
            </a:r>
          </a:p>
          <a:p>
            <a:r>
              <a:rPr lang="en-US" dirty="0" smtClean="0"/>
              <a:t>Asynchronous Programming Model (APM)</a:t>
            </a:r>
          </a:p>
        </p:txBody>
      </p:sp>
    </p:spTree>
    <p:extLst>
      <p:ext uri="{BB962C8B-B14F-4D97-AF65-F5344CB8AC3E}">
        <p14:creationId xmlns:p14="http://schemas.microsoft.com/office/powerpoint/2010/main" val="36756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Event-Based Asynchronous Pattern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7665720" cy="44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Asynchronous Programming Model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804035"/>
            <a:ext cx="6884670" cy="45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Single-Threaded</a:t>
            </a:r>
          </a:p>
          <a:p>
            <a:r>
              <a:rPr lang="en-US" dirty="0" smtClean="0"/>
              <a:t>Explicit Thread Management</a:t>
            </a:r>
          </a:p>
          <a:p>
            <a:r>
              <a:rPr lang="en-US" dirty="0" smtClean="0"/>
              <a:t>Thread Pool</a:t>
            </a:r>
          </a:p>
          <a:p>
            <a:r>
              <a:rPr lang="en-US" dirty="0" smtClean="0"/>
              <a:t>Asynchronous Programming Model (APM)</a:t>
            </a:r>
          </a:p>
          <a:p>
            <a:r>
              <a:rPr lang="en-US" dirty="0" smtClean="0"/>
              <a:t>Event-Based Asynchronous Pattern (EAP)</a:t>
            </a:r>
          </a:p>
          <a:p>
            <a:r>
              <a:rPr lang="en-US" dirty="0" smtClean="0"/>
              <a:t>Task-Based Asynchronous Pattern (TAP)</a:t>
            </a:r>
          </a:p>
          <a:p>
            <a:r>
              <a:rPr lang="en-US" dirty="0" smtClean="0"/>
              <a:t>Async/Await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Called By Other Threading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Event-Based </a:t>
            </a:r>
            <a:r>
              <a:rPr lang="en-US" dirty="0"/>
              <a:t>Asynchronous Pattern (EAP)</a:t>
            </a:r>
          </a:p>
          <a:p>
            <a:r>
              <a:rPr lang="en-US" dirty="0"/>
              <a:t>Asynchronous Programming Model (APM</a:t>
            </a:r>
            <a:r>
              <a:rPr lang="en-US" dirty="0" smtClean="0"/>
              <a:t>)</a:t>
            </a:r>
          </a:p>
          <a:p>
            <a:r>
              <a:rPr lang="en-US" dirty="0"/>
              <a:t>Single-threaded code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Called By </a:t>
            </a:r>
            <a:r>
              <a:rPr lang="en-US" dirty="0"/>
              <a:t>Event-Based Asynchronous </a:t>
            </a:r>
            <a:r>
              <a:rPr lang="en-US" dirty="0" smtClean="0"/>
              <a:t>Pattern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04035"/>
            <a:ext cx="7758823" cy="45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Called By</a:t>
            </a:r>
            <a:r>
              <a:rPr lang="en-US" dirty="0"/>
              <a:t> Asynchronous Programming Model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13560"/>
            <a:ext cx="7443788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Called By Single-Threaded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do it</a:t>
            </a:r>
          </a:p>
          <a:p>
            <a:r>
              <a:rPr lang="en-US" dirty="0" smtClean="0"/>
              <a:t>Ok, if you must do it, use </a:t>
            </a:r>
            <a:r>
              <a:rPr lang="en-US" dirty="0" err="1" smtClean="0"/>
              <a:t>Task.Run</a:t>
            </a:r>
            <a:endParaRPr lang="en-US" dirty="0"/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result = </a:t>
            </a:r>
            <a:r>
              <a:rPr lang="en-US" dirty="0" err="1" smtClean="0"/>
              <a:t>Task.Run</a:t>
            </a:r>
            <a:r>
              <a:rPr lang="en-US" dirty="0" smtClean="0"/>
              <a:t>(() =&gt; </a:t>
            </a:r>
            <a:r>
              <a:rPr lang="en-US" dirty="0" err="1" smtClean="0"/>
              <a:t>DoSomethingAsync</a:t>
            </a:r>
            <a:r>
              <a:rPr lang="en-US" dirty="0" smtClean="0"/>
              <a:t>()).Result;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0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create async methods that contain only CPU-bound code</a:t>
            </a:r>
          </a:p>
          <a:p>
            <a:r>
              <a:rPr lang="en-US" dirty="0" smtClean="0"/>
              <a:t>Do not use </a:t>
            </a:r>
            <a:r>
              <a:rPr lang="en-US" dirty="0" err="1" smtClean="0"/>
              <a:t>Task.Run</a:t>
            </a:r>
            <a:r>
              <a:rPr lang="en-US" dirty="0" smtClean="0"/>
              <a:t> to create an async wrapper method around CPU-bound code</a:t>
            </a:r>
          </a:p>
          <a:p>
            <a:r>
              <a:rPr lang="en-US" dirty="0" smtClean="0"/>
              <a:t>Do not use async void methods except for event handlers</a:t>
            </a:r>
          </a:p>
          <a:p>
            <a:pPr lvl="1"/>
            <a:r>
              <a:rPr lang="en-US" dirty="0" smtClean="0"/>
              <a:t>Exceptions thrown from async void method can not be caught in a try/catch block.</a:t>
            </a:r>
          </a:p>
          <a:p>
            <a:r>
              <a:rPr lang="en-US" dirty="0" smtClean="0"/>
              <a:t>Tasks do not need to be disposed unless the </a:t>
            </a:r>
            <a:r>
              <a:rPr lang="en-US" dirty="0" err="1" smtClean="0"/>
              <a:t>AsyncWaitHandle</a:t>
            </a:r>
            <a:r>
              <a:rPr lang="en-US" dirty="0" smtClean="0"/>
              <a:t> property </a:t>
            </a:r>
            <a:r>
              <a:rPr lang="en-US" dirty="0"/>
              <a:t>is </a:t>
            </a:r>
            <a:r>
              <a:rPr lang="en-US" dirty="0" smtClean="0"/>
              <a:t>accessed</a:t>
            </a:r>
          </a:p>
          <a:p>
            <a:r>
              <a:rPr lang="en-US" dirty="0" smtClean="0"/>
              <a:t>Always use .</a:t>
            </a:r>
            <a:r>
              <a:rPr lang="en-US" dirty="0" err="1" smtClean="0"/>
              <a:t>ConfigureAwait</a:t>
            </a:r>
            <a:r>
              <a:rPr lang="en-US" dirty="0" smtClean="0"/>
              <a:t>(false) in library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Deadlocks</a:t>
            </a:r>
          </a:p>
          <a:p>
            <a:r>
              <a:rPr lang="en-US" dirty="0" smtClean="0"/>
              <a:t>Exceptions wrapped in </a:t>
            </a:r>
            <a:r>
              <a:rPr lang="en-US" dirty="0" err="1" smtClean="0"/>
              <a:t>AggregateException</a:t>
            </a:r>
            <a:endParaRPr lang="en-US" dirty="0"/>
          </a:p>
          <a:p>
            <a:r>
              <a:rPr lang="en-US" dirty="0" smtClean="0"/>
              <a:t>Thread synchronization limitations</a:t>
            </a:r>
          </a:p>
          <a:p>
            <a:r>
              <a:rPr lang="en-US" dirty="0" smtClean="0"/>
              <a:t>Entity Framework limitations</a:t>
            </a:r>
          </a:p>
          <a:p>
            <a:r>
              <a:rPr lang="en-US" dirty="0" smtClean="0"/>
              <a:t>IIS request limits</a:t>
            </a:r>
          </a:p>
        </p:txBody>
      </p:sp>
    </p:spTree>
    <p:extLst>
      <p:ext uri="{BB962C8B-B14F-4D97-AF65-F5344CB8AC3E}">
        <p14:creationId xmlns:p14="http://schemas.microsoft.com/office/powerpoint/2010/main" val="34855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/>
              <a:t>tasks waiting for the same </a:t>
            </a:r>
            <a:r>
              <a:rPr lang="en-US" dirty="0" err="1" smtClean="0"/>
              <a:t>SynchronizationContext</a:t>
            </a:r>
            <a:endParaRPr lang="en-US" dirty="0" smtClean="0"/>
          </a:p>
          <a:p>
            <a:pPr lvl="1"/>
            <a:r>
              <a:rPr lang="en-US" dirty="0" smtClean="0"/>
              <a:t>To avoid, use .</a:t>
            </a:r>
            <a:r>
              <a:rPr lang="en-US" dirty="0" err="1" smtClean="0"/>
              <a:t>ConfigureAwait</a:t>
            </a:r>
            <a:r>
              <a:rPr lang="en-US" dirty="0" smtClean="0"/>
              <a:t>(false) whenever possible</a:t>
            </a:r>
            <a:endParaRPr lang="en-US" dirty="0"/>
          </a:p>
          <a:p>
            <a:r>
              <a:rPr lang="en-US" dirty="0" smtClean="0"/>
              <a:t>Non-async </a:t>
            </a:r>
            <a:r>
              <a:rPr lang="en-US" dirty="0"/>
              <a:t>code waiting on an async </a:t>
            </a:r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To avoid, use </a:t>
            </a:r>
            <a:r>
              <a:rPr lang="en-US" dirty="0" err="1" smtClean="0"/>
              <a:t>Task.Run</a:t>
            </a:r>
            <a:r>
              <a:rPr lang="en-US" dirty="0"/>
              <a:t> </a:t>
            </a:r>
            <a:r>
              <a:rPr lang="en-US" dirty="0" smtClean="0"/>
              <a:t>to run async code from non-async code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42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</a:t>
            </a:r>
            <a:r>
              <a:rPr lang="en-US" dirty="0" smtClean="0"/>
              <a:t>Wrapped </a:t>
            </a:r>
            <a:r>
              <a:rPr lang="en-US" dirty="0"/>
              <a:t>in </a:t>
            </a:r>
            <a:r>
              <a:rPr lang="en-US" dirty="0" err="1" smtClean="0"/>
              <a:t>AggregateException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calling .Wait() or .Result, exceptions are wrapped in an </a:t>
            </a:r>
            <a:r>
              <a:rPr lang="en-US" dirty="0" err="1"/>
              <a:t>AggregateException</a:t>
            </a:r>
            <a:endParaRPr lang="en-US" dirty="0"/>
          </a:p>
          <a:p>
            <a:pPr lvl="1"/>
            <a:r>
              <a:rPr lang="en-US" dirty="0"/>
              <a:t>Can use .</a:t>
            </a:r>
            <a:r>
              <a:rPr lang="en-US" dirty="0" err="1"/>
              <a:t>GetAwaiter</a:t>
            </a:r>
            <a:r>
              <a:rPr lang="en-US" dirty="0"/>
              <a:t>().</a:t>
            </a:r>
            <a:r>
              <a:rPr lang="en-US" dirty="0" err="1"/>
              <a:t>GetResult</a:t>
            </a:r>
            <a:r>
              <a:rPr lang="en-US" dirty="0" smtClean="0"/>
              <a:t>(), which will throw the actual exception</a:t>
            </a:r>
          </a:p>
          <a:p>
            <a:pPr lvl="1"/>
            <a:r>
              <a:rPr lang="en-US" dirty="0" smtClean="0"/>
              <a:t>Can catch </a:t>
            </a:r>
            <a:r>
              <a:rPr lang="en-US" dirty="0" err="1" smtClean="0"/>
              <a:t>AggregateException</a:t>
            </a:r>
            <a:r>
              <a:rPr lang="en-US" dirty="0" smtClean="0"/>
              <a:t> and manually get the actual exception</a:t>
            </a:r>
          </a:p>
          <a:p>
            <a:pPr lvl="2"/>
            <a:r>
              <a:rPr lang="en-US" dirty="0" err="1" smtClean="0"/>
              <a:t>AggregateException.Flatten</a:t>
            </a:r>
            <a:r>
              <a:rPr lang="en-US" dirty="0" smtClean="0"/>
              <a:t>().</a:t>
            </a:r>
            <a:r>
              <a:rPr lang="en-US" dirty="0" err="1" smtClean="0"/>
              <a:t>InnerExceptions.First</a:t>
            </a:r>
            <a:r>
              <a:rPr lang="en-US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17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Synchronization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await can not be used…</a:t>
            </a:r>
            <a:endParaRPr lang="en-US" dirty="0"/>
          </a:p>
          <a:p>
            <a:pPr lvl="1"/>
            <a:r>
              <a:rPr lang="en-US" dirty="0"/>
              <a:t>…within lock blocks</a:t>
            </a:r>
          </a:p>
          <a:p>
            <a:pPr lvl="1"/>
            <a:r>
              <a:rPr lang="en-US" dirty="0"/>
              <a:t>…between </a:t>
            </a:r>
            <a:r>
              <a:rPr lang="en-US" dirty="0" err="1"/>
              <a:t>Monitor.Enter</a:t>
            </a:r>
            <a:r>
              <a:rPr lang="en-US" dirty="0"/>
              <a:t> and </a:t>
            </a:r>
            <a:r>
              <a:rPr lang="en-US" dirty="0" err="1"/>
              <a:t>Monitor.Exit</a:t>
            </a:r>
            <a:endParaRPr lang="en-US" dirty="0"/>
          </a:p>
          <a:p>
            <a:pPr lvl="1"/>
            <a:r>
              <a:rPr lang="en-US" dirty="0"/>
              <a:t>…between </a:t>
            </a:r>
            <a:r>
              <a:rPr lang="en-US" dirty="0" err="1"/>
              <a:t>Mutex.WaitOne</a:t>
            </a:r>
            <a:r>
              <a:rPr lang="en-US" dirty="0"/>
              <a:t> and </a:t>
            </a:r>
            <a:r>
              <a:rPr lang="en-US" dirty="0" err="1" smtClean="0"/>
              <a:t>Mutex.ReleaseMutex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44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Framework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Unable to have multiple simultaneous async operations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Must use multiple </a:t>
            </a:r>
            <a:r>
              <a:rPr lang="en-US" dirty="0" err="1" smtClean="0"/>
              <a:t>DbContexts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2347911"/>
            <a:ext cx="4629150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7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Single-Threaded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Simplest</a:t>
            </a:r>
          </a:p>
          <a:p>
            <a:r>
              <a:rPr lang="en-US" dirty="0" smtClean="0"/>
              <a:t>Available in all .NET versions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8" y="1845735"/>
            <a:ext cx="4464844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IIS Request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most non-server versions of Windows, IIS limits the number of concurrent requests to 10</a:t>
            </a:r>
          </a:p>
        </p:txBody>
      </p:sp>
    </p:spTree>
    <p:extLst>
      <p:ext uri="{BB962C8B-B14F-4D97-AF65-F5344CB8AC3E}">
        <p14:creationId xmlns:p14="http://schemas.microsoft.com/office/powerpoint/2010/main" val="1885450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thread synchronization</a:t>
            </a:r>
          </a:p>
          <a:p>
            <a:r>
              <a:rPr lang="en-US" dirty="0" smtClean="0"/>
              <a:t>Task dependencies</a:t>
            </a:r>
          </a:p>
          <a:p>
            <a:r>
              <a:rPr lang="en-US" dirty="0" err="1" smtClean="0"/>
              <a:t>AsyncLazy</a:t>
            </a:r>
            <a:endParaRPr lang="en-US" dirty="0" smtClean="0"/>
          </a:p>
          <a:p>
            <a:r>
              <a:rPr lang="en-US" dirty="0" smtClean="0"/>
              <a:t>Caching tasks</a:t>
            </a:r>
          </a:p>
          <a:p>
            <a:r>
              <a:rPr lang="en-US" dirty="0" err="1" smtClean="0"/>
              <a:t>TaskCompletionSource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53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Thread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create your own using a combination of lock statements, </a:t>
            </a:r>
            <a:r>
              <a:rPr lang="en-US" dirty="0" err="1" smtClean="0"/>
              <a:t>ConcurrentQueues</a:t>
            </a:r>
            <a:r>
              <a:rPr lang="en-US" dirty="0" smtClean="0"/>
              <a:t>, </a:t>
            </a:r>
            <a:r>
              <a:rPr lang="en-US" dirty="0" err="1" smtClean="0"/>
              <a:t>Interlocked.CompareExchange</a:t>
            </a:r>
            <a:r>
              <a:rPr lang="en-US" dirty="0" smtClean="0"/>
              <a:t>, and </a:t>
            </a:r>
            <a:r>
              <a:rPr lang="en-US" dirty="0" err="1" smtClean="0"/>
              <a:t>TaskCompletionSources</a:t>
            </a:r>
            <a:endParaRPr lang="en-US" dirty="0" smtClean="0"/>
          </a:p>
          <a:p>
            <a:r>
              <a:rPr lang="en-US" dirty="0" smtClean="0"/>
              <a:t>Could use an </a:t>
            </a:r>
            <a:r>
              <a:rPr lang="en-US" dirty="0" err="1" smtClean="0"/>
              <a:t>AsyncLock</a:t>
            </a:r>
            <a:r>
              <a:rPr lang="en-US" dirty="0" smtClean="0"/>
              <a:t> implementation that is already available from NuGet</a:t>
            </a:r>
          </a:p>
          <a:p>
            <a:pPr lvl="1"/>
            <a:r>
              <a:rPr lang="en-US" dirty="0" err="1" smtClean="0"/>
              <a:t>Nito.AsyncEx</a:t>
            </a:r>
            <a:r>
              <a:rPr lang="en-US" dirty="0" smtClean="0"/>
              <a:t> (by Stephen Cleary)</a:t>
            </a:r>
          </a:p>
          <a:p>
            <a:pPr lvl="2"/>
            <a:r>
              <a:rPr lang="en-US" dirty="0">
                <a:hlinkClick r:id="rId2"/>
              </a:rPr>
              <a:t>https://www.nuget.org/packages/Nito.AsyncEx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2"/>
            <a:r>
              <a:rPr lang="en-US" dirty="0" smtClean="0"/>
              <a:t>13,987 downloads of the latest version</a:t>
            </a:r>
          </a:p>
          <a:p>
            <a:pPr lvl="1"/>
            <a:r>
              <a:rPr lang="en-US" dirty="0" err="1" smtClean="0"/>
              <a:t>CodeTiger.Core</a:t>
            </a:r>
            <a:r>
              <a:rPr lang="en-US" dirty="0" smtClean="0"/>
              <a:t> (by me)</a:t>
            </a:r>
          </a:p>
          <a:p>
            <a:pPr lvl="2"/>
            <a:r>
              <a:rPr lang="en-US" dirty="0">
                <a:hlinkClick r:id="rId3"/>
              </a:rPr>
              <a:t>https://www.nuget.org/packages/CodeTiger.Core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2"/>
            <a:r>
              <a:rPr lang="en-US" dirty="0" smtClean="0"/>
              <a:t>55 downloads of the latest version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57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Task and Task&lt;T&gt; objects into other async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257425"/>
            <a:ext cx="8148638" cy="40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8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AsyncLazy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Comparable to Lazy&lt;Task&lt;T&gt;&gt;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Lazy&lt;Task&lt;T&gt;: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AsyncLazy</a:t>
            </a:r>
            <a:r>
              <a:rPr lang="en-US" dirty="0" smtClean="0"/>
              <a:t>&lt;T&gt;: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614268"/>
            <a:ext cx="6119813" cy="52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3697127"/>
            <a:ext cx="6012656" cy="5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2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 completed tasks to return from Async methods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2300288"/>
            <a:ext cx="5129213" cy="27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03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TaskCompletionSource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 Task that does not itself run code</a:t>
            </a:r>
          </a:p>
          <a:p>
            <a:r>
              <a:rPr lang="en-US" dirty="0" smtClean="0"/>
              <a:t>Typically not needed when writing pure async code</a:t>
            </a:r>
          </a:p>
          <a:p>
            <a:r>
              <a:rPr lang="en-US" dirty="0" smtClean="0"/>
              <a:t>Can be used to interact with other threading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3286124"/>
            <a:ext cx="6496050" cy="3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68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Stephen Cleary</a:t>
            </a:r>
          </a:p>
          <a:p>
            <a:pPr lvl="1"/>
            <a:r>
              <a:rPr lang="en-US" dirty="0">
                <a:hlinkClick r:id="rId2"/>
              </a:rPr>
              <a:t>http://blog.stephencleary.com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Parallel Programming with .NET (Stephen </a:t>
            </a:r>
            <a:r>
              <a:rPr lang="en-US" dirty="0" err="1" smtClean="0"/>
              <a:t>Toub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hlinkClick r:id="rId3"/>
              </a:rPr>
              <a:t>http://blogs.msdn.com/b/pfxteam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1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Thread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Varying complexity</a:t>
            </a:r>
          </a:p>
          <a:p>
            <a:r>
              <a:rPr lang="en-US" dirty="0" smtClean="0"/>
              <a:t>Available in all .NET versions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5135880" cy="28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Available in all .NET versions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5036344" cy="28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Event-Based Asynchronous Pattern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 simple</a:t>
            </a:r>
          </a:p>
          <a:p>
            <a:r>
              <a:rPr lang="en-US" dirty="0" smtClean="0"/>
              <a:t>Available in .NET 2.0 and newer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9" y="1845734"/>
            <a:ext cx="4982866" cy="44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Programming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 simple</a:t>
            </a:r>
          </a:p>
          <a:p>
            <a:r>
              <a:rPr lang="en-US" dirty="0" smtClean="0"/>
              <a:t>Available in .NET 2.0 and newer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9" y="1845733"/>
            <a:ext cx="3499486" cy="44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Task-Based Asynchronous Pattern (TAP)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Available in .NET 4.0 and newer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9" y="1845733"/>
            <a:ext cx="5298281" cy="24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16543</TotalTime>
  <Words>1077</Words>
  <Application>Microsoft Office PowerPoint</Application>
  <PresentationFormat>Widescreen</PresentationFormat>
  <Paragraphs>229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Segoe UI</vt:lpstr>
      <vt:lpstr>Segoe UI Light</vt:lpstr>
      <vt:lpstr>Retrospect</vt:lpstr>
      <vt:lpstr>TAP into async programming</vt:lpstr>
      <vt:lpstr>PowerPoint Presentation</vt:lpstr>
      <vt:lpstr>Threading Models</vt:lpstr>
      <vt:lpstr>Single-Threaded</vt:lpstr>
      <vt:lpstr>Explicit Thread Management</vt:lpstr>
      <vt:lpstr>Thread Pool</vt:lpstr>
      <vt:lpstr>Event-Based Asynchronous Pattern</vt:lpstr>
      <vt:lpstr>Asynchronous Programming Model</vt:lpstr>
      <vt:lpstr>Task-Based Asynchronous Pattern (TAP)</vt:lpstr>
      <vt:lpstr>Async/Await</vt:lpstr>
      <vt:lpstr>Why Use Async/Await?</vt:lpstr>
      <vt:lpstr>Why Use Async/Await? (cont’d)</vt:lpstr>
      <vt:lpstr>WCF Service Performance Example</vt:lpstr>
      <vt:lpstr>Parallel Performance Example</vt:lpstr>
      <vt:lpstr>How Async/Await Works</vt:lpstr>
      <vt:lpstr>Basic Things to Know</vt:lpstr>
      <vt:lpstr>Where to Use Async/Await</vt:lpstr>
      <vt:lpstr>Common Async Entry Points</vt:lpstr>
      <vt:lpstr>Event Handler Example</vt:lpstr>
      <vt:lpstr>Service Operation Example</vt:lpstr>
      <vt:lpstr>Common Async APIs</vt:lpstr>
      <vt:lpstr>Async Service Client APIs</vt:lpstr>
      <vt:lpstr>Async Stream APIs</vt:lpstr>
      <vt:lpstr>Async Database APIs</vt:lpstr>
      <vt:lpstr>Async Entity Framework APIs</vt:lpstr>
      <vt:lpstr>Async Networking Client Methods</vt:lpstr>
      <vt:lpstr>Calling Other Threading Models</vt:lpstr>
      <vt:lpstr>Calling Event-Based Asynchronous Pattern</vt:lpstr>
      <vt:lpstr>Calling Asynchronous Programming Model</vt:lpstr>
      <vt:lpstr>Called By Other Threading Models</vt:lpstr>
      <vt:lpstr>Called By Event-Based Asynchronous Pattern</vt:lpstr>
      <vt:lpstr>Called By Asynchronous Programming Model </vt:lpstr>
      <vt:lpstr>Called By Single-Threaded Code</vt:lpstr>
      <vt:lpstr>Best Practices</vt:lpstr>
      <vt:lpstr>Pitfalls</vt:lpstr>
      <vt:lpstr>Deadlocks</vt:lpstr>
      <vt:lpstr>Exceptions Wrapped in AggregateException</vt:lpstr>
      <vt:lpstr>Thread Synchronization Limitations</vt:lpstr>
      <vt:lpstr>Entity Framework Limitations</vt:lpstr>
      <vt:lpstr>IIS Request Limits</vt:lpstr>
      <vt:lpstr>Tips and Tricks</vt:lpstr>
      <vt:lpstr>Custom Thread Synchronization</vt:lpstr>
      <vt:lpstr>Task Dependencies</vt:lpstr>
      <vt:lpstr>AsyncLazy</vt:lpstr>
      <vt:lpstr>Caching Tasks</vt:lpstr>
      <vt:lpstr>TaskCompletionSource</vt:lpstr>
      <vt:lpstr>Helpful Blogs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into async programming</dc:title>
  <dc:creator>Chris Dahlberg</dc:creator>
  <cp:lastModifiedBy>Chris Dahlberg</cp:lastModifiedBy>
  <cp:revision>157</cp:revision>
  <dcterms:created xsi:type="dcterms:W3CDTF">2015-10-30T12:16:35Z</dcterms:created>
  <dcterms:modified xsi:type="dcterms:W3CDTF">2015-11-15T22:23:00Z</dcterms:modified>
</cp:coreProperties>
</file>