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31"/>
  </p:notesMasterIdLst>
  <p:sldIdLst>
    <p:sldId id="256" r:id="rId4"/>
    <p:sldId id="296" r:id="rId5"/>
    <p:sldId id="297" r:id="rId6"/>
    <p:sldId id="267" r:id="rId7"/>
    <p:sldId id="257" r:id="rId8"/>
    <p:sldId id="291" r:id="rId9"/>
    <p:sldId id="290" r:id="rId10"/>
    <p:sldId id="258" r:id="rId11"/>
    <p:sldId id="260" r:id="rId12"/>
    <p:sldId id="259" r:id="rId13"/>
    <p:sldId id="278" r:id="rId14"/>
    <p:sldId id="265" r:id="rId15"/>
    <p:sldId id="288" r:id="rId16"/>
    <p:sldId id="286" r:id="rId17"/>
    <p:sldId id="287" r:id="rId18"/>
    <p:sldId id="284" r:id="rId19"/>
    <p:sldId id="298" r:id="rId20"/>
    <p:sldId id="293" r:id="rId21"/>
    <p:sldId id="292" r:id="rId22"/>
    <p:sldId id="269" r:id="rId23"/>
    <p:sldId id="268" r:id="rId24"/>
    <p:sldId id="299" r:id="rId25"/>
    <p:sldId id="300" r:id="rId26"/>
    <p:sldId id="279" r:id="rId27"/>
    <p:sldId id="281" r:id="rId28"/>
    <p:sldId id="277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29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DFDFC-5D1E-4F59-8368-AB87C8F2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C512-7C22-47B8-9111-4AC90A84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4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F7C0-00AA-4E3A-B7E0-B829C5F69B6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1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1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5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0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47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9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2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7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8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67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9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6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19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8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82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37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6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25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94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99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5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32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3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6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C6D0-4660-4E19-A0BB-A18F16EC728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1B5B-0B6B-4D32-B9AB-3E099A6A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6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6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5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2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6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8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2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2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F025-164C-493D-B4FD-5D914800398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4BD7-9873-41FF-9FAD-ADAEB79F4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5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ntboardmobile.com/downloa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msdn.microsoft.com/en-us/library/vstudio/bb384865.aspx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9" Type="http://schemas.openxmlformats.org/officeDocument/2006/relationships/image" Target="../media/image39.jpeg"/><Relationship Id="rId21" Type="http://schemas.openxmlformats.org/officeDocument/2006/relationships/image" Target="../media/image21.png"/><Relationship Id="rId34" Type="http://schemas.openxmlformats.org/officeDocument/2006/relationships/image" Target="../media/image34.jpeg"/><Relationship Id="rId42" Type="http://schemas.openxmlformats.org/officeDocument/2006/relationships/image" Target="../media/image42.png"/><Relationship Id="rId47" Type="http://schemas.openxmlformats.org/officeDocument/2006/relationships/image" Target="../media/image47.jpe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9" Type="http://schemas.openxmlformats.org/officeDocument/2006/relationships/image" Target="../media/image29.jpeg"/><Relationship Id="rId11" Type="http://schemas.openxmlformats.org/officeDocument/2006/relationships/image" Target="../media/image11.jpeg"/><Relationship Id="rId24" Type="http://schemas.openxmlformats.org/officeDocument/2006/relationships/image" Target="../media/image24.jpg"/><Relationship Id="rId32" Type="http://schemas.openxmlformats.org/officeDocument/2006/relationships/image" Target="../media/image32.jpeg"/><Relationship Id="rId37" Type="http://schemas.openxmlformats.org/officeDocument/2006/relationships/image" Target="../media/image37.gif"/><Relationship Id="rId40" Type="http://schemas.openxmlformats.org/officeDocument/2006/relationships/image" Target="../media/image40.png"/><Relationship Id="rId45" Type="http://schemas.openxmlformats.org/officeDocument/2006/relationships/image" Target="../media/image45.jpeg"/><Relationship Id="rId53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jpe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jpeg"/><Relationship Id="rId48" Type="http://schemas.openxmlformats.org/officeDocument/2006/relationships/image" Target="../media/image48.jp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3" Type="http://schemas.openxmlformats.org/officeDocument/2006/relationships/image" Target="../media/image3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jpe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4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C++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Chris Dahlberg</a:t>
            </a:r>
          </a:p>
          <a:p>
            <a:r>
              <a:rPr lang="en-US" dirty="0" smtClean="0"/>
              <a:t>Mid-Tier Developer</a:t>
            </a:r>
          </a:p>
          <a:p>
            <a:r>
              <a:rPr lang="en-US" dirty="0" smtClean="0"/>
              <a:t>Scottrade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an Existing VC++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639" y="1817438"/>
            <a:ext cx="7483681" cy="41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Data Type Equivalencies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41500"/>
              </p:ext>
            </p:extLst>
          </p:nvPr>
        </p:nvGraphicFramePr>
        <p:xfrm>
          <a:off x="838200" y="1825625"/>
          <a:ext cx="549789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855"/>
                <a:gridCol w="736029"/>
                <a:gridCol w="1989455"/>
                <a:gridCol w="8845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C#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[signed] char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 char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[signed] short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</a:t>
                      </a:r>
                      <a:r>
                        <a:rPr lang="en-US" baseline="0" dirty="0" smtClean="0"/>
                        <a:t> short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ushort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[signed]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/ 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baseline="0" dirty="0" smtClean="0"/>
                        <a:t> / 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uint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[signed] long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 long </a:t>
                      </a:r>
                      <a:r>
                        <a:rPr lang="en-US" dirty="0" err="1" smtClean="0"/>
                        <a:t>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ulong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wchar_t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7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Syntax for native items is unchanged</a:t>
            </a:r>
          </a:p>
          <a:p>
            <a:r>
              <a:rPr lang="en-US" dirty="0" smtClean="0"/>
              <a:t>Many items have no </a:t>
            </a:r>
            <a:r>
              <a:rPr lang="en-US" dirty="0" smtClean="0"/>
              <a:t>distinction </a:t>
            </a:r>
            <a:r>
              <a:rPr lang="en-US" dirty="0" smtClean="0"/>
              <a:t>of native vs. managed</a:t>
            </a:r>
          </a:p>
          <a:p>
            <a:pPr lvl="1"/>
            <a:r>
              <a:rPr lang="en-US" dirty="0" smtClean="0"/>
              <a:t>Namespaces</a:t>
            </a:r>
          </a:p>
          <a:p>
            <a:pPr lvl="1"/>
            <a:r>
              <a:rPr lang="en-US" dirty="0" smtClean="0"/>
              <a:t>Declaring local variables and class members*</a:t>
            </a:r>
          </a:p>
          <a:p>
            <a:pPr lvl="2"/>
            <a:r>
              <a:rPr lang="en-US" dirty="0" smtClean="0"/>
              <a:t>*Except for managed pointers or references</a:t>
            </a:r>
          </a:p>
          <a:p>
            <a:pPr lvl="1"/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Mathematical and Logical Operators</a:t>
            </a:r>
          </a:p>
          <a:p>
            <a:pPr lvl="1"/>
            <a:r>
              <a:rPr lang="en-US" dirty="0" smtClean="0"/>
              <a:t>Using template/generic </a:t>
            </a:r>
            <a:r>
              <a:rPr lang="en-US" dirty="0" smtClean="0"/>
              <a:t>types</a:t>
            </a:r>
            <a:endParaRPr lang="en-US" dirty="0" smtClean="0"/>
          </a:p>
          <a:p>
            <a:pPr lvl="1"/>
            <a:r>
              <a:rPr lang="en-US" dirty="0" smtClean="0"/>
              <a:t>Accessing Members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8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 and </a:t>
            </a:r>
            <a:r>
              <a:rPr lang="en-US" dirty="0" err="1" smtClean="0"/>
              <a:t>struct</a:t>
            </a:r>
            <a:r>
              <a:rPr lang="en-US" dirty="0" smtClean="0"/>
              <a:t> keywords retain their C++ meanings</a:t>
            </a:r>
          </a:p>
          <a:p>
            <a:pPr lvl="1"/>
            <a:r>
              <a:rPr lang="en-US" dirty="0" smtClean="0"/>
              <a:t>Default visibility of class is private</a:t>
            </a:r>
          </a:p>
          <a:p>
            <a:pPr lvl="1"/>
            <a:r>
              <a:rPr lang="en-US" dirty="0" smtClean="0"/>
              <a:t>Default visibility of </a:t>
            </a:r>
            <a:r>
              <a:rPr lang="en-US" dirty="0" err="1" smtClean="0"/>
              <a:t>struct</a:t>
            </a:r>
            <a:r>
              <a:rPr lang="en-US" dirty="0" smtClean="0"/>
              <a:t> is </a:t>
            </a:r>
            <a:r>
              <a:rPr lang="en-US" dirty="0" smtClean="0"/>
              <a:t>public</a:t>
            </a:r>
          </a:p>
          <a:p>
            <a:r>
              <a:rPr lang="en-US" dirty="0" smtClean="0"/>
              <a:t>Type visibility modifiers</a:t>
            </a:r>
          </a:p>
          <a:p>
            <a:pPr lvl="1"/>
            <a:r>
              <a:rPr lang="en-US" dirty="0" smtClean="0"/>
              <a:t>Default is private, equivalent to internal in C#</a:t>
            </a:r>
          </a:p>
          <a:p>
            <a:pPr lvl="1"/>
            <a:r>
              <a:rPr lang="en-US" dirty="0" smtClean="0"/>
              <a:t>Can specify two visibility modifiers</a:t>
            </a:r>
          </a:p>
          <a:p>
            <a:pPr lvl="2"/>
            <a:r>
              <a:rPr lang="en-US" dirty="0" smtClean="0"/>
              <a:t>“public protected” is equivalent to “internal protected” in C#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Enumerations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enum</a:t>
            </a:r>
            <a:r>
              <a:rPr lang="en-US" dirty="0" smtClean="0"/>
              <a:t> [</a:t>
            </a:r>
            <a:r>
              <a:rPr lang="en-US" dirty="0" err="1" smtClean="0"/>
              <a:t>class|struct</a:t>
            </a:r>
            <a:r>
              <a:rPr lang="en-US" dirty="0" smtClean="0"/>
              <a:t>]”</a:t>
            </a:r>
          </a:p>
          <a:p>
            <a:pPr lvl="1"/>
            <a:r>
              <a:rPr lang="en-US" dirty="0" smtClean="0"/>
              <a:t>Equivalent to “</a:t>
            </a:r>
            <a:r>
              <a:rPr lang="en-US" dirty="0" err="1" smtClean="0"/>
              <a:t>enum</a:t>
            </a:r>
            <a:r>
              <a:rPr lang="en-US" dirty="0" smtClean="0"/>
              <a:t>” in C#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difference between “</a:t>
            </a:r>
            <a:r>
              <a:rPr lang="en-US" dirty="0" err="1" smtClean="0"/>
              <a:t>enum</a:t>
            </a:r>
            <a:r>
              <a:rPr lang="en-US" dirty="0" smtClean="0"/>
              <a:t> class” and “</a:t>
            </a:r>
            <a:r>
              <a:rPr lang="en-US" dirty="0" err="1" smtClean="0"/>
              <a:t>enum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Managed </a:t>
            </a:r>
            <a:r>
              <a:rPr lang="en-US" dirty="0" err="1" smtClean="0"/>
              <a:t>enums</a:t>
            </a:r>
            <a:r>
              <a:rPr lang="en-US" dirty="0" smtClean="0"/>
              <a:t> are also exposed as native </a:t>
            </a:r>
            <a:r>
              <a:rPr lang="en-US" dirty="0" err="1" smtClean="0"/>
              <a:t>enums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88" y="3857414"/>
            <a:ext cx="5240875" cy="14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“interface [</a:t>
            </a:r>
            <a:r>
              <a:rPr lang="en-US" dirty="0" err="1" smtClean="0"/>
              <a:t>class|struct</a:t>
            </a:r>
            <a:r>
              <a:rPr lang="en-US" dirty="0" smtClean="0"/>
              <a:t>]”</a:t>
            </a:r>
          </a:p>
          <a:p>
            <a:pPr lvl="1"/>
            <a:r>
              <a:rPr lang="en-US" dirty="0" smtClean="0"/>
              <a:t>Equivalent to “class” in C#</a:t>
            </a:r>
            <a:endParaRPr lang="en-US" dirty="0" smtClean="0"/>
          </a:p>
          <a:p>
            <a:pPr lvl="1"/>
            <a:r>
              <a:rPr lang="en-US" dirty="0" smtClean="0"/>
              <a:t>No difference between “interface </a:t>
            </a:r>
            <a:r>
              <a:rPr lang="en-US" dirty="0" smtClean="0"/>
              <a:t>class” and “interface </a:t>
            </a:r>
            <a:r>
              <a:rPr lang="en-US" dirty="0" err="1" smtClean="0"/>
              <a:t>struct</a:t>
            </a:r>
            <a:r>
              <a:rPr lang="en-US" dirty="0" smtClean="0"/>
              <a:t>” </a:t>
            </a:r>
            <a:r>
              <a:rPr lang="en-US" dirty="0" smtClean="0"/>
              <a:t>from </a:t>
            </a:r>
            <a:r>
              <a:rPr lang="en-US" dirty="0" smtClean="0"/>
              <a:t>a managed perspective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944" y="3447840"/>
            <a:ext cx="4682642" cy="192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</a:t>
            </a:r>
            <a:r>
              <a:rPr lang="en-US" dirty="0" smtClean="0"/>
              <a:t>Value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“value </a:t>
            </a:r>
            <a:r>
              <a:rPr lang="en-US" dirty="0" smtClean="0"/>
              <a:t>[</a:t>
            </a:r>
            <a:r>
              <a:rPr lang="en-US" dirty="0" err="1" smtClean="0"/>
              <a:t>class|struct</a:t>
            </a:r>
            <a:r>
              <a:rPr lang="en-US" dirty="0" smtClean="0"/>
              <a:t>]” </a:t>
            </a:r>
            <a:r>
              <a:rPr lang="en-US" dirty="0" smtClean="0"/>
              <a:t>is used to define value types</a:t>
            </a:r>
          </a:p>
          <a:p>
            <a:pPr lvl="1"/>
            <a:r>
              <a:rPr lang="en-US" dirty="0" smtClean="0"/>
              <a:t>Equivalent to </a:t>
            </a:r>
            <a:r>
              <a:rPr lang="en-US" dirty="0" smtClean="0"/>
              <a:t>“</a:t>
            </a:r>
            <a:r>
              <a:rPr lang="en-US" dirty="0" err="1" smtClean="0"/>
              <a:t>struct</a:t>
            </a:r>
            <a:r>
              <a:rPr lang="en-US" dirty="0" smtClean="0"/>
              <a:t>” </a:t>
            </a:r>
            <a:r>
              <a:rPr lang="en-US" dirty="0" smtClean="0"/>
              <a:t>in C</a:t>
            </a:r>
            <a:r>
              <a:rPr lang="en-US" dirty="0" smtClean="0"/>
              <a:t>#</a:t>
            </a:r>
          </a:p>
          <a:p>
            <a:pPr lvl="1"/>
            <a:r>
              <a:rPr lang="en-US" dirty="0" smtClean="0"/>
              <a:t>No difference between “value class” and “value </a:t>
            </a:r>
            <a:r>
              <a:rPr lang="en-US" dirty="0" err="1" smtClean="0"/>
              <a:t>struct</a:t>
            </a:r>
            <a:r>
              <a:rPr lang="en-US" dirty="0" smtClean="0"/>
              <a:t>” from a managed perspective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355" y="3616164"/>
            <a:ext cx="5304646" cy="151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Reference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“ref </a:t>
            </a:r>
            <a:r>
              <a:rPr lang="en-US" dirty="0"/>
              <a:t>[</a:t>
            </a:r>
            <a:r>
              <a:rPr lang="en-US" dirty="0" err="1"/>
              <a:t>class|struct</a:t>
            </a:r>
            <a:r>
              <a:rPr lang="en-US" dirty="0" smtClean="0"/>
              <a:t>]” </a:t>
            </a:r>
            <a:r>
              <a:rPr lang="en-US" dirty="0"/>
              <a:t>is used to define reference types</a:t>
            </a:r>
          </a:p>
          <a:p>
            <a:pPr lvl="1"/>
            <a:r>
              <a:rPr lang="en-US" dirty="0"/>
              <a:t>Equivalent to </a:t>
            </a:r>
            <a:r>
              <a:rPr lang="en-US" dirty="0" smtClean="0"/>
              <a:t>“class” </a:t>
            </a:r>
            <a:r>
              <a:rPr lang="en-US" dirty="0"/>
              <a:t>in C</a:t>
            </a:r>
            <a:r>
              <a:rPr lang="en-US" dirty="0" smtClean="0"/>
              <a:t>#</a:t>
            </a:r>
          </a:p>
          <a:p>
            <a:pPr lvl="1"/>
            <a:r>
              <a:rPr lang="en-US" dirty="0" smtClean="0"/>
              <a:t>No difference between “ref class” and “ref </a:t>
            </a:r>
            <a:r>
              <a:rPr lang="en-US" dirty="0" err="1" smtClean="0"/>
              <a:t>struct</a:t>
            </a:r>
            <a:r>
              <a:rPr lang="en-US" dirty="0" smtClean="0"/>
              <a:t>” from a managed perspective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844" y="3417387"/>
            <a:ext cx="4581271" cy="191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Managed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and fields are declared and used the same 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231" y="2707404"/>
            <a:ext cx="3435285" cy="23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Declaring reference uses “%” instead of </a:t>
            </a:r>
            <a:r>
              <a:rPr lang="en-US" dirty="0" smtClean="0"/>
              <a:t>“&amp;”</a:t>
            </a:r>
            <a:endParaRPr lang="en-US" dirty="0" smtClean="0"/>
          </a:p>
          <a:p>
            <a:r>
              <a:rPr lang="en-US" dirty="0" smtClean="0"/>
              <a:t>Equivalent to </a:t>
            </a:r>
            <a:r>
              <a:rPr lang="en-US" dirty="0" smtClean="0"/>
              <a:t>“ref </a:t>
            </a:r>
            <a:r>
              <a:rPr lang="en-US" dirty="0" smtClean="0"/>
              <a:t>[</a:t>
            </a:r>
            <a:r>
              <a:rPr lang="en-US" dirty="0" err="1" smtClean="0"/>
              <a:t>className</a:t>
            </a:r>
            <a:r>
              <a:rPr lang="en-US" dirty="0" smtClean="0"/>
              <a:t>]” </a:t>
            </a:r>
            <a:r>
              <a:rPr lang="en-US" dirty="0" smtClean="0"/>
              <a:t>in C</a:t>
            </a:r>
            <a:r>
              <a:rPr lang="en-US" dirty="0" smtClean="0"/>
              <a:t>#</a:t>
            </a:r>
          </a:p>
          <a:p>
            <a:r>
              <a:rPr lang="en-US" dirty="0" smtClean="0"/>
              <a:t>No concept of </a:t>
            </a:r>
            <a:r>
              <a:rPr lang="en-US" dirty="0" err="1" smtClean="0"/>
              <a:t>const</a:t>
            </a:r>
            <a:r>
              <a:rPr lang="en-US" dirty="0" smtClean="0"/>
              <a:t> references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105" y="3034595"/>
            <a:ext cx="5375695" cy="27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9563100" cy="5783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52400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http://www.eventboardmobile.com/download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01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Declaring pointers to managed objects uses “^” instead of </a:t>
            </a:r>
            <a:r>
              <a:rPr lang="en-US" dirty="0" smtClean="0"/>
              <a:t>“*”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522582"/>
            <a:ext cx="4202352" cy="2101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622" y="4071669"/>
            <a:ext cx="5470002" cy="12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 semantics for reference types</a:t>
            </a:r>
            <a:endParaRPr lang="en-US" dirty="0" smtClean="0"/>
          </a:p>
          <a:p>
            <a:pPr lvl="1"/>
            <a:r>
              <a:rPr lang="en-US" dirty="0" smtClean="0"/>
              <a:t>Automatically call Dispose</a:t>
            </a:r>
          </a:p>
          <a:p>
            <a:pPr lvl="1"/>
            <a:r>
              <a:rPr lang="en-US" dirty="0" smtClean="0"/>
              <a:t>Still actually allocated on the managed heap</a:t>
            </a:r>
          </a:p>
          <a:p>
            <a:r>
              <a:rPr lang="en-US" dirty="0" smtClean="0"/>
              <a:t>Restrictions</a:t>
            </a:r>
          </a:p>
          <a:p>
            <a:pPr lvl="1"/>
            <a:r>
              <a:rPr lang="en-US" dirty="0" smtClean="0"/>
              <a:t>Native objects containing managed state</a:t>
            </a:r>
          </a:p>
          <a:p>
            <a:pPr lvl="1"/>
            <a:r>
              <a:rPr lang="en-US" dirty="0" smtClean="0"/>
              <a:t>Managed objects containing native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IDisposable</a:t>
            </a:r>
            <a:r>
              <a:rPr lang="en-US" dirty="0" smtClean="0"/>
              <a:t> and Destructors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IDisposable</a:t>
            </a:r>
            <a:r>
              <a:rPr lang="en-US" dirty="0" smtClean="0"/>
              <a:t> is implicitly implemented when a managed class has a destructor</a:t>
            </a:r>
          </a:p>
          <a:p>
            <a:r>
              <a:rPr lang="en-US" dirty="0" smtClean="0"/>
              <a:t>Used to dispose any managed resources</a:t>
            </a:r>
          </a:p>
          <a:p>
            <a:r>
              <a:rPr lang="en-US" dirty="0" err="1" smtClean="0"/>
              <a:t>ManagedClass</a:t>
            </a:r>
            <a:r>
              <a:rPr lang="en-US" dirty="0" smtClean="0"/>
              <a:t>::~</a:t>
            </a:r>
            <a:r>
              <a:rPr lang="en-US" dirty="0" err="1" smtClean="0"/>
              <a:t>ManagedClass</a:t>
            </a:r>
            <a:r>
              <a:rPr lang="en-US" dirty="0" smtClean="0"/>
              <a:t>() {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Finalizers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clean up native resources</a:t>
            </a:r>
          </a:p>
          <a:p>
            <a:r>
              <a:rPr lang="en-US" dirty="0" err="1" smtClean="0"/>
              <a:t>ManagedClass</a:t>
            </a:r>
            <a:r>
              <a:rPr lang="en-US" dirty="0" smtClean="0"/>
              <a:t>::!</a:t>
            </a:r>
            <a:r>
              <a:rPr lang="en-US" dirty="0" err="1" smtClean="0"/>
              <a:t>ManagedClass</a:t>
            </a:r>
            <a:r>
              <a:rPr lang="en-US" dirty="0" smtClean="0"/>
              <a:t>() {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Conversion </a:t>
            </a:r>
            <a:r>
              <a:rPr lang="en-US" dirty="0" smtClean="0"/>
              <a:t>from managed to unmanaged type</a:t>
            </a:r>
            <a:endParaRPr lang="en-US" dirty="0" smtClean="0"/>
          </a:p>
          <a:p>
            <a:r>
              <a:rPr lang="en-US" dirty="0" err="1" smtClean="0"/>
              <a:t>std</a:t>
            </a:r>
            <a:r>
              <a:rPr lang="en-US" dirty="0" smtClean="0"/>
              <a:t>::string to System::String^, for example</a:t>
            </a:r>
          </a:p>
          <a:p>
            <a:r>
              <a:rPr lang="en-US" dirty="0">
                <a:hlinkClick r:id="rId2"/>
              </a:rPr>
              <a:t>http://msdn.microsoft.com/en-us/library/vstudio/bb384865.aspx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208" y="3969574"/>
            <a:ext cx="9481828" cy="9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similar to C++ exception handling</a:t>
            </a:r>
          </a:p>
          <a:p>
            <a:r>
              <a:rPr lang="en-US" dirty="0" smtClean="0"/>
              <a:t>Can also catch managed exceptions</a:t>
            </a:r>
          </a:p>
          <a:p>
            <a:pPr lvl="1"/>
            <a:r>
              <a:rPr lang="en-US" dirty="0" smtClean="0"/>
              <a:t>All inherit from System::Exception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702" y="2648050"/>
            <a:ext cx="51339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C#</a:t>
            </a:r>
          </a:p>
          <a:p>
            <a:r>
              <a:rPr lang="en-US" dirty="0" smtClean="0"/>
              <a:t>Must enable the /doc compiler </a:t>
            </a:r>
            <a:r>
              <a:rPr lang="en-US" dirty="0" smtClean="0"/>
              <a:t>option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3078269"/>
            <a:ext cx="10134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create </a:t>
            </a:r>
            <a:r>
              <a:rPr lang="en-US" dirty="0" err="1" smtClean="0"/>
              <a:t>AnyCPU</a:t>
            </a:r>
            <a:r>
              <a:rPr lang="en-US" dirty="0" smtClean="0"/>
              <a:t> mixed-mode assemblies</a:t>
            </a:r>
          </a:p>
          <a:p>
            <a:pPr lvl="1"/>
            <a:r>
              <a:rPr lang="en-US" dirty="0" smtClean="0"/>
              <a:t>Can create pure MSIL assemblies using /</a:t>
            </a:r>
            <a:r>
              <a:rPr lang="en-US" dirty="0" err="1" smtClean="0"/>
              <a:t>clr:safe</a:t>
            </a:r>
            <a:endParaRPr lang="en-US" dirty="0" smtClean="0"/>
          </a:p>
          <a:p>
            <a:r>
              <a:rPr lang="en-US" dirty="0" smtClean="0"/>
              <a:t>Cannot create static libs</a:t>
            </a:r>
            <a:endParaRPr lang="en-US" dirty="0" smtClean="0"/>
          </a:p>
          <a:p>
            <a:r>
              <a:rPr lang="en-US" dirty="0" smtClean="0"/>
              <a:t>Header files referenced by native projects must not contain any managed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That includes forward-declarations of managed types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40000">
              <a:srgbClr val="7030A0"/>
            </a:gs>
            <a:gs pos="100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381002" y="69757"/>
            <a:ext cx="11582399" cy="1129777"/>
          </a:xfrm>
          <a:prstGeom prst="roundRect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62" y="294737"/>
            <a:ext cx="1476679" cy="69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566119" y="117440"/>
            <a:ext cx="2028037" cy="429937"/>
          </a:xfrm>
          <a:prstGeom prst="rect">
            <a:avLst/>
          </a:prstGeom>
        </p:spPr>
        <p:txBody>
          <a:bodyPr lIns="68587" tIns="34295" rIns="68587" bIns="34295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sz="2000" b="1" spc="-71">
                <a:solidFill>
                  <a:prstClr val="black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Platinum Sponsors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81002" y="5662976"/>
            <a:ext cx="11582399" cy="1112569"/>
          </a:xfrm>
          <a:prstGeom prst="roundRect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 descr="http://www.stlouisdayofdotnet.com/2012/Media/Default/Sponsors/logicn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18" y="5969285"/>
            <a:ext cx="1909665" cy="4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louisdayofdotnet.com/2012/Media/Default/Sponsors/pluralsigh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76054"/>
            <a:ext cx="1720893" cy="4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480874" y="5718735"/>
            <a:ext cx="1916039" cy="303592"/>
          </a:xfrm>
          <a:prstGeom prst="rect">
            <a:avLst/>
          </a:prstGeom>
        </p:spPr>
        <p:txBody>
          <a:bodyPr lIns="68587" tIns="34295" rIns="68587" bIns="34295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sz="2000" b="1" spc="-71">
                <a:solidFill>
                  <a:prstClr val="black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Silver Sponsors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66681" y="1342744"/>
            <a:ext cx="11582399" cy="4237099"/>
          </a:xfrm>
          <a:prstGeom prst="roundRect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6" descr="http://www.stlouisdayofdotnet.com/2012/Media/Default/Sponsors/talentpor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96" y="1461314"/>
            <a:ext cx="1211753" cy="3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www.stlouisdayofdotnet.com/2012/Media/Default/Sponsors/vantagelink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782" y="2071670"/>
            <a:ext cx="825455" cy="87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stlouisdayofdotnet.com/2012/Media/Default/Sponsors/ct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657" y="4955996"/>
            <a:ext cx="1643749" cy="3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www.stlouisdayofdotnet.com/2012/Media/Default/Sponsors/kellymitchel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36" y="5124411"/>
            <a:ext cx="2253329" cy="2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www.stlouisdayofdotnet.com/2012/Media/Default/Sponsors/daugherty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61" y="3675579"/>
            <a:ext cx="1601241" cy="5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http://www.stlouisdayofdotnet.com/2012/Media/Default/Sponsors/fastsearc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50" y="2724133"/>
            <a:ext cx="776281" cy="6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http://www.stlouisdayofdotnet.com/2012/Media/Default/Sponsors/washui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5" y="4748314"/>
            <a:ext cx="1219788" cy="7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4" descr="http://www.stlouisdayofdotnet.com/2012/Media/Default/Sponsors/preferredresource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62" y="4316891"/>
            <a:ext cx="2002495" cy="5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8" descr="http://www.stlouisdayofdotnet.com/2012/Media/Default/Sponsors/ungerboeck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3" y="3631752"/>
            <a:ext cx="1766091" cy="5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638176" y="1450551"/>
            <a:ext cx="1849789" cy="457200"/>
          </a:xfrm>
          <a:prstGeom prst="rect">
            <a:avLst/>
          </a:prstGeom>
        </p:spPr>
        <p:txBody>
          <a:bodyPr lIns="68587" tIns="34295" rIns="68587" bIns="34295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sz="2000" b="1" spc="-71">
                <a:solidFill>
                  <a:prstClr val="black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Gold Sponsors</a:t>
            </a:r>
          </a:p>
        </p:txBody>
      </p:sp>
      <p:pic>
        <p:nvPicPr>
          <p:cNvPr id="52" name="Picture 51" descr="http://www.stlouisdayofdotnet.com/2012/Media/Default/Sponsors/scottrad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551" y="1494437"/>
            <a:ext cx="1364480" cy="4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6" descr="http://www.stlouisdayofdotnet.com/2012/Media/Default/Sponsors/MissouriStat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98" y="1447801"/>
            <a:ext cx="1975039" cy="5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2" descr="http://www.stlouisdayofdotnet.com/2012/Media/Default/Sponsors/infragistic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49" y="1401826"/>
            <a:ext cx="2074287" cy="47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0" descr="http://www.stlouisdayofdotnet.com/2012/Media/Default/Sponsors/adaptivesg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51" y="2641792"/>
            <a:ext cx="1806592" cy="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stlouisdayofdotnet.com/2012/Media/Default/Sponsors/centriq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02" y="3207608"/>
            <a:ext cx="1214239" cy="55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stlouisdayofdotnet.com/2012/Media/Default/Sponsors/perficient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7" y="1866614"/>
            <a:ext cx="1092532" cy="4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stlouisdayofdotnet.com/2012/Media/Default/Sponsors/nextgen-is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297404"/>
            <a:ext cx="1564389" cy="2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tlouisdayofdotnet.com/2012/Media/Default/Sponsors/jacobsonstaffin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53" y="5948181"/>
            <a:ext cx="1472063" cy="44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8" descr="http://www.stlouisdayofdotnet.com/2012/Media/Default/Sponsors/xiolink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90" y="1853167"/>
            <a:ext cx="918889" cy="5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03" y="202751"/>
            <a:ext cx="1372789" cy="790152"/>
          </a:xfrm>
          <a:prstGeom prst="rect">
            <a:avLst/>
          </a:prstGeom>
        </p:spPr>
      </p:pic>
      <p:pic>
        <p:nvPicPr>
          <p:cNvPr id="26" name="Picture 2" descr="World Wide Technology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933" y="293223"/>
            <a:ext cx="1847851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Polaris Solutions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35" y="109987"/>
            <a:ext cx="26193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://www.stlouisdayofdotnet.com/2012/Media/Default/Sponsors/TransITions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2" y="3810001"/>
            <a:ext cx="1784599" cy="64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Nokia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32" y="1482829"/>
            <a:ext cx="1007863" cy="4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LRS Consulti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4" y="2062026"/>
            <a:ext cx="1213265" cy="49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ArchitectNow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4756974"/>
            <a:ext cx="2130863" cy="8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dventureTech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9" y="2561053"/>
            <a:ext cx="896263" cy="8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mpuware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62" y="4385745"/>
            <a:ext cx="1423680" cy="7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evExpress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532" y="3660085"/>
            <a:ext cx="2028825" cy="42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O'Reilly Media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547" y="5919188"/>
            <a:ext cx="1656635" cy="46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yncfusion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26" y="5934499"/>
            <a:ext cx="1687535" cy="4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nifest Digital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13" y="3156646"/>
            <a:ext cx="1608083" cy="4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mitech Solutions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4" y="4331267"/>
            <a:ext cx="2111005" cy="50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ynchrony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1" y="3354103"/>
            <a:ext cx="1254831" cy="6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AIT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42" y="2669831"/>
            <a:ext cx="781516" cy="7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Mortgage Returns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71" y="1857353"/>
            <a:ext cx="1637301" cy="7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Swank Motion Pictures, Inc.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25" y="3421776"/>
            <a:ext cx="1495375" cy="9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ComponentOne a division of GrapeCity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19" y="2445896"/>
            <a:ext cx="1096144" cy="87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SLU Workforce Center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382" y="2113122"/>
            <a:ext cx="1563567" cy="9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0" descr="Signature Consultants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39" y="2094188"/>
            <a:ext cx="1368303" cy="42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" descr="WROX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00" y="6103712"/>
            <a:ext cx="464541" cy="4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Oakwood Systems Group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8" y="402380"/>
            <a:ext cx="2365931" cy="7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92" y="2025592"/>
            <a:ext cx="728946" cy="364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00" y="4955996"/>
            <a:ext cx="1409252" cy="519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02" y="4273654"/>
            <a:ext cx="1367468" cy="376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68" y="2580552"/>
            <a:ext cx="630097" cy="630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014" y="4295432"/>
            <a:ext cx="1628775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220" y="2055484"/>
            <a:ext cx="1115525" cy="2537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79" y="4156270"/>
            <a:ext cx="1330286" cy="4589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22" y="2451044"/>
            <a:ext cx="1156130" cy="477629"/>
          </a:xfrm>
          <a:prstGeom prst="rect">
            <a:avLst/>
          </a:prstGeom>
        </p:spPr>
      </p:pic>
      <p:pic>
        <p:nvPicPr>
          <p:cNvPr id="35" name="Picture 10" descr="Technology Partners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87" y="3082188"/>
            <a:ext cx="1276351" cy="42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C++/CLI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Studio .NET (2002)</a:t>
            </a:r>
          </a:p>
          <a:p>
            <a:pPr lvl="1"/>
            <a:r>
              <a:rPr lang="en-US" dirty="0" smtClean="0"/>
              <a:t>Managed Extensions for C++ introduced</a:t>
            </a:r>
          </a:p>
          <a:p>
            <a:r>
              <a:rPr lang="en-US" dirty="0" smtClean="0"/>
              <a:t>Visual Studio 2005</a:t>
            </a:r>
          </a:p>
          <a:p>
            <a:pPr lvl="1"/>
            <a:r>
              <a:rPr lang="en-US" dirty="0" smtClean="0"/>
              <a:t>C++/CLI introduced as the successor to Managed C</a:t>
            </a:r>
            <a:r>
              <a:rPr lang="en-US" dirty="0" smtClean="0"/>
              <a:t>++</a:t>
            </a:r>
          </a:p>
          <a:p>
            <a:pPr lvl="1"/>
            <a:r>
              <a:rPr lang="en-US" dirty="0" smtClean="0"/>
              <a:t>Improved syntax</a:t>
            </a:r>
            <a:endParaRPr lang="en-US" dirty="0" smtClean="0"/>
          </a:p>
          <a:p>
            <a:r>
              <a:rPr lang="en-US" dirty="0" smtClean="0"/>
              <a:t>Visual Studio 2010</a:t>
            </a:r>
          </a:p>
          <a:p>
            <a:pPr lvl="1"/>
            <a:r>
              <a:rPr lang="en-US" dirty="0" smtClean="0"/>
              <a:t>No IntelliSense support for C++/CLI</a:t>
            </a:r>
          </a:p>
          <a:p>
            <a:r>
              <a:rPr lang="en-US" dirty="0" smtClean="0"/>
              <a:t>Visual Studio 2012</a:t>
            </a:r>
          </a:p>
          <a:p>
            <a:pPr lvl="1"/>
            <a:r>
              <a:rPr lang="en-US" dirty="0" smtClean="0"/>
              <a:t>IntelliSense support </a:t>
            </a:r>
            <a:r>
              <a:rPr lang="en-US" dirty="0" smtClean="0"/>
              <a:t>restored!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64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C++/CLI?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 = Common Language </a:t>
            </a:r>
            <a:r>
              <a:rPr lang="en-US" dirty="0" smtClean="0"/>
              <a:t>Infrastructure</a:t>
            </a:r>
          </a:p>
          <a:p>
            <a:r>
              <a:rPr lang="en-US" dirty="0" smtClean="0"/>
              <a:t>Visual C++ with .NET extensions</a:t>
            </a:r>
          </a:p>
          <a:p>
            <a:r>
              <a:rPr lang="en-US" dirty="0" smtClean="0"/>
              <a:t>Typically </a:t>
            </a:r>
            <a:r>
              <a:rPr lang="en-US" dirty="0" smtClean="0"/>
              <a:t>follows an It Just Works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C++/CLI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native C++ code and code libraries</a:t>
            </a:r>
          </a:p>
          <a:p>
            <a:r>
              <a:rPr lang="en-US" dirty="0" smtClean="0"/>
              <a:t>Use managed assemblies</a:t>
            </a:r>
            <a:endParaRPr lang="en-US" dirty="0"/>
          </a:p>
          <a:p>
            <a:r>
              <a:rPr lang="en-US" dirty="0" smtClean="0"/>
              <a:t>Create mixed-mode assemblies</a:t>
            </a:r>
            <a:endParaRPr lang="en-US" dirty="0"/>
          </a:p>
          <a:p>
            <a:pPr lvl="1"/>
            <a:r>
              <a:rPr lang="en-US" dirty="0" smtClean="0"/>
              <a:t>Contain </a:t>
            </a:r>
            <a:r>
              <a:rPr lang="en-US" dirty="0" smtClean="0"/>
              <a:t>both native and managed code</a:t>
            </a:r>
          </a:p>
          <a:p>
            <a:pPr lvl="1"/>
            <a:r>
              <a:rPr lang="en-US" dirty="0" smtClean="0"/>
              <a:t>Compiled with /</a:t>
            </a:r>
            <a:r>
              <a:rPr lang="en-US" dirty="0" err="1" smtClean="0"/>
              <a:t>clr</a:t>
            </a:r>
            <a:endParaRPr lang="en-US" dirty="0" smtClean="0"/>
          </a:p>
          <a:p>
            <a:r>
              <a:rPr lang="en-US" dirty="0" smtClean="0"/>
              <a:t>Create purely managed assemblies</a:t>
            </a:r>
          </a:p>
          <a:p>
            <a:pPr lvl="1"/>
            <a:r>
              <a:rPr lang="en-US" dirty="0" smtClean="0"/>
              <a:t>Contains only managed (verifiably type-safe) code</a:t>
            </a:r>
          </a:p>
          <a:p>
            <a:pPr lvl="2"/>
            <a:r>
              <a:rPr lang="en-US" dirty="0" smtClean="0"/>
              <a:t>MSIL</a:t>
            </a:r>
            <a:endParaRPr lang="en-US" dirty="0"/>
          </a:p>
          <a:p>
            <a:pPr lvl="1"/>
            <a:r>
              <a:rPr lang="en-US" dirty="0" smtClean="0"/>
              <a:t>Compiled with /</a:t>
            </a:r>
            <a:r>
              <a:rPr lang="en-US" dirty="0" err="1" smtClean="0"/>
              <a:t>clr:pure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C++/CLI?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Simplicity and maintainability</a:t>
            </a:r>
          </a:p>
          <a:p>
            <a:pPr lvl="1"/>
            <a:r>
              <a:rPr lang="en-US" dirty="0" smtClean="0"/>
              <a:t>No need to generate or regenerate COM </a:t>
            </a:r>
            <a:r>
              <a:rPr lang="en-US" dirty="0" err="1" smtClean="0"/>
              <a:t>interops</a:t>
            </a:r>
            <a:endParaRPr lang="en-US" dirty="0" smtClean="0"/>
          </a:p>
          <a:p>
            <a:pPr lvl="1"/>
            <a:r>
              <a:rPr lang="en-US" dirty="0" smtClean="0"/>
              <a:t>No need to register COM libraries</a:t>
            </a:r>
          </a:p>
          <a:p>
            <a:pPr lvl="1"/>
            <a:r>
              <a:rPr lang="en-US" dirty="0" smtClean="0"/>
              <a:t>No need to manually define or update P/Invoke calls</a:t>
            </a:r>
          </a:p>
          <a:p>
            <a:pPr lvl="1"/>
            <a:r>
              <a:rPr lang="en-US" dirty="0" smtClean="0"/>
              <a:t>Can use native and managed libraries from native and managed code</a:t>
            </a:r>
          </a:p>
          <a:p>
            <a:pPr lvl="1"/>
            <a:r>
              <a:rPr lang="en-US" dirty="0" smtClean="0"/>
              <a:t>Can convert native code to managed code (or vice-versa) </a:t>
            </a:r>
            <a:r>
              <a:rPr lang="en-US" dirty="0" smtClean="0"/>
              <a:t>gradually</a:t>
            </a:r>
            <a:endParaRPr lang="en-US" dirty="0" smtClean="0"/>
          </a:p>
          <a:p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Compile-time feedback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C++/CLI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513" y="2452688"/>
            <a:ext cx="81153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Hello, World!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1132" y="2757488"/>
            <a:ext cx="3848100" cy="220027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26" y="1778698"/>
            <a:ext cx="3709359" cy="38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45750</TotalTime>
  <Words>721</Words>
  <Application>Microsoft Office PowerPoint</Application>
  <PresentationFormat>Widescreen</PresentationFormat>
  <Paragraphs>153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Segoe UI</vt:lpstr>
      <vt:lpstr>Segoe UI Light</vt:lpstr>
      <vt:lpstr>1_Office Theme</vt:lpstr>
      <vt:lpstr>Retrospect</vt:lpstr>
      <vt:lpstr>Office Theme</vt:lpstr>
      <vt:lpstr>Managing C++</vt:lpstr>
      <vt:lpstr>PowerPoint Presentation</vt:lpstr>
      <vt:lpstr>PowerPoint Presentation</vt:lpstr>
      <vt:lpstr>History of C++/CLI</vt:lpstr>
      <vt:lpstr>What is C++/CLI?</vt:lpstr>
      <vt:lpstr>What can C++/CLI Do?</vt:lpstr>
      <vt:lpstr>Why use C++/CLI?</vt:lpstr>
      <vt:lpstr>Creating a New C++/CLI Project</vt:lpstr>
      <vt:lpstr>Hello, World!</vt:lpstr>
      <vt:lpstr>Modifying an Existing VC++ Project</vt:lpstr>
      <vt:lpstr>Basic Data Type Equivalencies</vt:lpstr>
      <vt:lpstr>Syntax Summary</vt:lpstr>
      <vt:lpstr>Defining Types</vt:lpstr>
      <vt:lpstr>Defining Enumerations</vt:lpstr>
      <vt:lpstr>Defining Interfaces</vt:lpstr>
      <vt:lpstr>Defining Value Types</vt:lpstr>
      <vt:lpstr>Defining Reference Types</vt:lpstr>
      <vt:lpstr>Using Managed Types</vt:lpstr>
      <vt:lpstr>Managed References</vt:lpstr>
      <vt:lpstr>Managed Pointers</vt:lpstr>
      <vt:lpstr>Memory Details</vt:lpstr>
      <vt:lpstr>IDisposable and Destructors</vt:lpstr>
      <vt:lpstr>Finalizers</vt:lpstr>
      <vt:lpstr>Marshalling</vt:lpstr>
      <vt:lpstr>Exception Handling</vt:lpstr>
      <vt:lpstr>Code Documentation</vt:lpstr>
      <vt:lpstr>Limitations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C++</dc:title>
  <dc:creator>Chris Dahlberg</dc:creator>
  <cp:lastModifiedBy>Chris Dahlberg</cp:lastModifiedBy>
  <cp:revision>108</cp:revision>
  <dcterms:created xsi:type="dcterms:W3CDTF">2013-10-13T16:05:59Z</dcterms:created>
  <dcterms:modified xsi:type="dcterms:W3CDTF">2013-11-16T00:32:59Z</dcterms:modified>
</cp:coreProperties>
</file>