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Lst>
  <p:notesMasterIdLst>
    <p:notesMasterId r:id="rId14"/>
  </p:notesMasterIdLst>
  <p:sldIdLst>
    <p:sldId id="258" r:id="rId3"/>
    <p:sldId id="260" r:id="rId4"/>
    <p:sldId id="265" r:id="rId5"/>
    <p:sldId id="276" r:id="rId6"/>
    <p:sldId id="277" r:id="rId7"/>
    <p:sldId id="278" r:id="rId8"/>
    <p:sldId id="279" r:id="rId9"/>
    <p:sldId id="281" r:id="rId10"/>
    <p:sldId id="268" r:id="rId11"/>
    <p:sldId id="261" r:id="rId12"/>
    <p:sldId id="28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047" autoAdjust="0"/>
  </p:normalViewPr>
  <p:slideViewPr>
    <p:cSldViewPr>
      <p:cViewPr varScale="1">
        <p:scale>
          <a:sx n="67" d="100"/>
          <a:sy n="67" d="100"/>
        </p:scale>
        <p:origin x="124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4BCB69-5F16-438D-9D09-3EADFCB61F91}" type="datetimeFigureOut">
              <a:rPr lang="en-US" smtClean="0"/>
              <a:t>11/17/2015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45C0CC-93A0-4087-A955-DEF24906512E}" type="slidenum">
              <a:rPr lang="en-US" smtClean="0"/>
              <a:t>‹#›</a:t>
            </a:fld>
            <a:endParaRPr lang="en-US"/>
          </a:p>
        </p:txBody>
      </p:sp>
    </p:spTree>
    <p:extLst>
      <p:ext uri="{BB962C8B-B14F-4D97-AF65-F5344CB8AC3E}">
        <p14:creationId xmlns:p14="http://schemas.microsoft.com/office/powerpoint/2010/main" val="3698485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defTabSz="931736">
              <a:spcAft>
                <a:spcPts val="339"/>
              </a:spcAft>
              <a:defRPr/>
            </a:pPr>
            <a:r>
              <a:rPr lang="en-US" dirty="0" smtClean="0"/>
              <a:t>Ok, so lets take a step back and look at managing</a:t>
            </a:r>
            <a:r>
              <a:rPr lang="en-US" baseline="0" dirty="0" smtClean="0"/>
              <a:t> change specifically and why it is unique for database applications.</a:t>
            </a:r>
          </a:p>
          <a:p>
            <a:pPr defTabSz="931736">
              <a:spcAft>
                <a:spcPts val="339"/>
              </a:spcAft>
              <a:defRPr/>
            </a:pPr>
            <a:endParaRPr lang="en-US" baseline="0" dirty="0" smtClean="0"/>
          </a:p>
          <a:p>
            <a:pPr defTabSz="931736">
              <a:spcAft>
                <a:spcPts val="339"/>
              </a:spcAft>
              <a:defRPr/>
            </a:pPr>
            <a:r>
              <a:rPr lang="en-US" baseline="0" dirty="0" smtClean="0"/>
              <a:t>Lets compare how an app developer versions their code to that of a database developer. </a:t>
            </a:r>
          </a:p>
          <a:p>
            <a:pPr defTabSz="931736">
              <a:spcAft>
                <a:spcPts val="339"/>
              </a:spcAft>
              <a:defRPr/>
            </a:pPr>
            <a:endParaRPr lang="en-US" baseline="0" dirty="0" smtClean="0"/>
          </a:p>
          <a:p>
            <a:pPr defTabSz="931736">
              <a:spcAft>
                <a:spcPts val="339"/>
              </a:spcAft>
              <a:defRPr/>
            </a:pPr>
            <a:r>
              <a:rPr lang="en-US" b="1" baseline="0" dirty="0" smtClean="0"/>
              <a:t>Version 1</a:t>
            </a:r>
          </a:p>
          <a:p>
            <a:pPr defTabSz="931736">
              <a:spcAft>
                <a:spcPts val="339"/>
              </a:spcAft>
              <a:defRPr/>
            </a:pPr>
            <a:r>
              <a:rPr lang="en-US" baseline="0" dirty="0" smtClean="0"/>
              <a:t>For an developer you start with your class definition and once complete coding it up you check it in to SCC.  The database developer creates a table that represents the same entity and checks it in. Pretty simple right.</a:t>
            </a:r>
          </a:p>
          <a:p>
            <a:pPr defTabSz="931736">
              <a:spcAft>
                <a:spcPts val="339"/>
              </a:spcAft>
              <a:defRPr/>
            </a:pPr>
            <a:endParaRPr lang="en-US" baseline="0" dirty="0" smtClean="0"/>
          </a:p>
          <a:p>
            <a:pPr defTabSz="931736">
              <a:spcAft>
                <a:spcPts val="339"/>
              </a:spcAft>
              <a:defRPr/>
            </a:pPr>
            <a:r>
              <a:rPr lang="en-US" b="1" baseline="0" dirty="0" smtClean="0"/>
              <a:t>Version 2</a:t>
            </a:r>
          </a:p>
          <a:p>
            <a:pPr defTabSz="931736">
              <a:spcAft>
                <a:spcPts val="339"/>
              </a:spcAft>
              <a:defRPr/>
            </a:pPr>
            <a:r>
              <a:rPr lang="en-US" baseline="0" dirty="0" smtClean="0"/>
              <a:t>Now in version 2, things get a little more interesting.  The app developer adds a new method to their class and checks in.  The database developer cant just change their table definition, they must alter their table definition because databases are state-</a:t>
            </a:r>
            <a:r>
              <a:rPr lang="en-US" baseline="0" dirty="0" err="1" smtClean="0"/>
              <a:t>ful</a:t>
            </a:r>
            <a:r>
              <a:rPr lang="en-US" baseline="0" dirty="0" smtClean="0"/>
              <a:t> things. Since the data in the database must be kept, you have to alter that database state instead of just recreating the table. And there is the rub, you just cant change the database schema arbitrarily without affecting the underlying data. </a:t>
            </a:r>
          </a:p>
          <a:p>
            <a:pPr defTabSz="931736">
              <a:spcAft>
                <a:spcPts val="339"/>
              </a:spcAft>
              <a:defRPr/>
            </a:pPr>
            <a:endParaRPr lang="en-US" baseline="0" dirty="0" smtClean="0"/>
          </a:p>
          <a:p>
            <a:pPr defTabSz="931736">
              <a:spcAft>
                <a:spcPts val="339"/>
              </a:spcAft>
              <a:defRPr/>
            </a:pPr>
            <a:r>
              <a:rPr lang="en-US" b="1" baseline="0" dirty="0" smtClean="0"/>
              <a:t>Version 3</a:t>
            </a:r>
          </a:p>
          <a:p>
            <a:pPr defTabSz="931736">
              <a:spcAft>
                <a:spcPts val="339"/>
              </a:spcAft>
              <a:defRPr/>
            </a:pPr>
            <a:r>
              <a:rPr lang="en-US" baseline="0" dirty="0" smtClean="0"/>
              <a:t>In version 3, more changes occur to the source code.  Again, the app developer simply adds to their class definition.  The database developer has to issue another alter to change the shape of the table instead of just recreating the table.  As you might guess, this will start to get complex as the number of changes occurring increases.  You may also start wondering how do I deploy something like this.  Or you may start thinking like some, “we can easily make any change to the application except changes that affect the underlying database schema.”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900" kern="1200" dirty="0" smtClean="0">
                <a:solidFill>
                  <a:schemeClr val="tx1"/>
                </a:solidFill>
                <a:latin typeface="Segoe UI" pitchFamily="34" charset="0"/>
                <a:ea typeface="+mn-ea"/>
                <a:cs typeface="+mn-cs"/>
              </a:rPr>
              <a:t>To deploy the previous example you would use</a:t>
            </a:r>
            <a:r>
              <a:rPr lang="en-US" sz="900" kern="1200" baseline="0" dirty="0" smtClean="0">
                <a:solidFill>
                  <a:schemeClr val="tx1"/>
                </a:solidFill>
                <a:latin typeface="Segoe UI" pitchFamily="34" charset="0"/>
                <a:ea typeface="+mn-ea"/>
                <a:cs typeface="+mn-cs"/>
              </a:rPr>
              <a:t> a script like this.</a:t>
            </a:r>
            <a:endParaRPr lang="en-US" sz="900" kern="1200" dirty="0" smtClean="0">
              <a:solidFill>
                <a:schemeClr val="tx1"/>
              </a:solidFill>
              <a:latin typeface="Segoe UI" pitchFamily="34" charset="0"/>
              <a:ea typeface="+mn-ea"/>
              <a:cs typeface="+mn-cs"/>
            </a:endParaRPr>
          </a:p>
          <a:p>
            <a:endParaRPr lang="en-US" sz="900" kern="1200" dirty="0" smtClean="0">
              <a:solidFill>
                <a:schemeClr val="tx1"/>
              </a:solidFill>
              <a:latin typeface="Segoe UI" pitchFamily="34" charset="0"/>
              <a:ea typeface="+mn-ea"/>
              <a:cs typeface="+mn-cs"/>
            </a:endParaRPr>
          </a:p>
          <a:p>
            <a:pPr defTabSz="931736">
              <a:spcAft>
                <a:spcPts val="339"/>
              </a:spcAft>
              <a:defRPr/>
            </a:pPr>
            <a:r>
              <a:rPr lang="en-US" sz="900" kern="1200" baseline="0" dirty="0" smtClean="0">
                <a:solidFill>
                  <a:schemeClr val="tx1"/>
                </a:solidFill>
                <a:latin typeface="Segoe UI" pitchFamily="34" charset="0"/>
                <a:ea typeface="+mn-ea"/>
                <a:cs typeface="+mn-cs"/>
              </a:rPr>
              <a:t>How many are familiar with a script like this or have been fortunate enough to be responsible for maintaining a database change script for an application over multiple releases? Yeah, fun right!</a:t>
            </a:r>
          </a:p>
          <a:p>
            <a:endParaRPr lang="en-US" sz="900" kern="1200" baseline="0" dirty="0" smtClean="0">
              <a:solidFill>
                <a:schemeClr val="tx1"/>
              </a:solidFill>
              <a:latin typeface="Segoe UI" pitchFamily="34" charset="0"/>
              <a:ea typeface="+mn-ea"/>
              <a:cs typeface="+mn-cs"/>
            </a:endParaRPr>
          </a:p>
          <a:p>
            <a:r>
              <a:rPr lang="en-US" sz="900" kern="1200" baseline="0" dirty="0" smtClean="0">
                <a:solidFill>
                  <a:schemeClr val="tx1"/>
                </a:solidFill>
                <a:latin typeface="Segoe UI" pitchFamily="34" charset="0"/>
                <a:ea typeface="+mn-ea"/>
                <a:cs typeface="+mn-cs"/>
              </a:rPr>
              <a:t>Many database developers maintain database versioning script like this over the life of an application.</a:t>
            </a:r>
          </a:p>
          <a:p>
            <a:endParaRPr lang="en-US" sz="900" kern="1200" baseline="0" dirty="0" smtClean="0">
              <a:solidFill>
                <a:schemeClr val="tx1"/>
              </a:solidFill>
              <a:latin typeface="Segoe UI" pitchFamily="34" charset="0"/>
              <a:ea typeface="+mn-ea"/>
              <a:cs typeface="+mn-cs"/>
            </a:endParaRPr>
          </a:p>
          <a:p>
            <a:r>
              <a:rPr lang="en-US" sz="900" kern="1200" baseline="0" dirty="0" smtClean="0">
                <a:solidFill>
                  <a:schemeClr val="tx1"/>
                </a:solidFill>
                <a:latin typeface="Segoe UI" pitchFamily="34" charset="0"/>
                <a:ea typeface="+mn-ea"/>
                <a:cs typeface="+mn-cs"/>
              </a:rPr>
              <a:t>There are numerous issues with this approach:</a:t>
            </a:r>
          </a:p>
          <a:p>
            <a:pPr>
              <a:buFont typeface="Arial" pitchFamily="34" charset="0"/>
              <a:buChar char="•"/>
            </a:pPr>
            <a:r>
              <a:rPr lang="en-US" sz="900" kern="1200" baseline="0" dirty="0" smtClean="0">
                <a:solidFill>
                  <a:schemeClr val="tx1"/>
                </a:solidFill>
                <a:latin typeface="Segoe UI" pitchFamily="34" charset="0"/>
                <a:ea typeface="+mn-ea"/>
                <a:cs typeface="+mn-cs"/>
              </a:rPr>
              <a:t>It’s a manual and time consuming</a:t>
            </a:r>
          </a:p>
          <a:p>
            <a:pPr>
              <a:buFont typeface="Arial" pitchFamily="34" charset="0"/>
              <a:buChar char="•"/>
            </a:pPr>
            <a:r>
              <a:rPr lang="en-US" sz="900" kern="1200" baseline="0" dirty="0" smtClean="0">
                <a:solidFill>
                  <a:schemeClr val="tx1"/>
                </a:solidFill>
                <a:latin typeface="Segoe UI" pitchFamily="34" charset="0"/>
                <a:ea typeface="+mn-ea"/>
                <a:cs typeface="+mn-cs"/>
              </a:rPr>
              <a:t>It’s error prone </a:t>
            </a:r>
          </a:p>
          <a:p>
            <a:pPr>
              <a:buFont typeface="Arial" pitchFamily="34" charset="0"/>
              <a:buChar char="•"/>
            </a:pPr>
            <a:r>
              <a:rPr lang="en-US" sz="900" kern="1200" baseline="0" dirty="0" smtClean="0">
                <a:solidFill>
                  <a:schemeClr val="tx1"/>
                </a:solidFill>
                <a:latin typeface="Segoe UI" pitchFamily="34" charset="0"/>
                <a:ea typeface="+mn-ea"/>
                <a:cs typeface="+mn-cs"/>
              </a:rPr>
              <a:t>It’s gets much more complex as time goes on</a:t>
            </a:r>
          </a:p>
          <a:p>
            <a:pPr>
              <a:buFont typeface="Arial" pitchFamily="34" charset="0"/>
              <a:buChar char="•"/>
            </a:pPr>
            <a:r>
              <a:rPr lang="en-US" sz="900" kern="1200" baseline="0" dirty="0" smtClean="0">
                <a:solidFill>
                  <a:schemeClr val="tx1"/>
                </a:solidFill>
                <a:latin typeface="Segoe UI" pitchFamily="34" charset="0"/>
                <a:ea typeface="+mn-ea"/>
                <a:cs typeface="+mn-cs"/>
              </a:rPr>
              <a:t>Development team agility increases the maintenance cost. </a:t>
            </a:r>
          </a:p>
          <a:p>
            <a:pPr>
              <a:buFont typeface="Arial" pitchFamily="34" charset="0"/>
              <a:buChar char="•"/>
            </a:pPr>
            <a:r>
              <a:rPr lang="en-US" sz="900" kern="1200" baseline="0" dirty="0" smtClean="0">
                <a:solidFill>
                  <a:schemeClr val="tx1"/>
                </a:solidFill>
                <a:latin typeface="Segoe UI" pitchFamily="34" charset="0"/>
                <a:ea typeface="+mn-ea"/>
                <a:cs typeface="+mn-cs"/>
              </a:rPr>
              <a:t>This is not a scalable process!</a:t>
            </a:r>
          </a:p>
          <a:p>
            <a:pPr>
              <a:buFont typeface="Arial" pitchFamily="34" charset="0"/>
              <a:buChar char="•"/>
            </a:pPr>
            <a:endParaRPr lang="en-US" sz="900" kern="1200" baseline="0" dirty="0" smtClean="0">
              <a:solidFill>
                <a:schemeClr val="tx1"/>
              </a:solidFill>
              <a:latin typeface="Segoe UI" pitchFamily="34" charset="0"/>
              <a:ea typeface="+mn-ea"/>
              <a:cs typeface="+mn-cs"/>
            </a:endParaRPr>
          </a:p>
          <a:p>
            <a:pPr>
              <a:buFont typeface="Arial" pitchFamily="34" charset="0"/>
              <a:buNone/>
            </a:pPr>
            <a:r>
              <a:rPr lang="en-US" sz="900" kern="1200" baseline="0" dirty="0" smtClean="0">
                <a:solidFill>
                  <a:schemeClr val="tx1"/>
                </a:solidFill>
                <a:latin typeface="Segoe UI" pitchFamily="34" charset="0"/>
                <a:ea typeface="+mn-ea"/>
                <a:cs typeface="+mn-cs"/>
              </a:rPr>
              <a:t>Additionally, to insatiate your database schema to view or reference your objects you must run the full set of scripts against a live database.  This introduces a dependency on the development database as the “truth” of the databases schema instead of the source code. This also requires making changes twice, once in the </a:t>
            </a:r>
            <a:r>
              <a:rPr lang="en-US" sz="900" kern="1200" baseline="0" dirty="0" err="1" smtClean="0">
                <a:solidFill>
                  <a:schemeClr val="tx1"/>
                </a:solidFill>
                <a:latin typeface="Segoe UI" pitchFamily="34" charset="0"/>
                <a:ea typeface="+mn-ea"/>
                <a:cs typeface="+mn-cs"/>
              </a:rPr>
              <a:t>dev</a:t>
            </a:r>
            <a:r>
              <a:rPr lang="en-US" sz="900" kern="1200" baseline="0" dirty="0" smtClean="0">
                <a:solidFill>
                  <a:schemeClr val="tx1"/>
                </a:solidFill>
                <a:latin typeface="Segoe UI" pitchFamily="34" charset="0"/>
                <a:ea typeface="+mn-ea"/>
                <a:cs typeface="+mn-cs"/>
              </a:rPr>
              <a:t> </a:t>
            </a:r>
            <a:r>
              <a:rPr lang="en-US" sz="900" kern="1200" baseline="0" dirty="0" err="1" smtClean="0">
                <a:solidFill>
                  <a:schemeClr val="tx1"/>
                </a:solidFill>
                <a:latin typeface="Segoe UI" pitchFamily="34" charset="0"/>
                <a:ea typeface="+mn-ea"/>
                <a:cs typeface="+mn-cs"/>
              </a:rPr>
              <a:t>db</a:t>
            </a:r>
            <a:r>
              <a:rPr lang="en-US" sz="900" kern="1200" baseline="0" dirty="0" smtClean="0">
                <a:solidFill>
                  <a:schemeClr val="tx1"/>
                </a:solidFill>
                <a:latin typeface="Segoe UI" pitchFamily="34" charset="0"/>
                <a:ea typeface="+mn-ea"/>
                <a:cs typeface="+mn-cs"/>
              </a:rPr>
              <a:t> and again in the change script.</a:t>
            </a:r>
          </a:p>
        </p:txBody>
      </p:sp>
      <p:sp>
        <p:nvSpPr>
          <p:cNvPr id="4" name="Slide Number Placeholder 3"/>
          <p:cNvSpPr>
            <a:spLocks noGrp="1"/>
          </p:cNvSpPr>
          <p:nvPr>
            <p:ph type="sldNum" sz="quarter" idx="10"/>
          </p:nvPr>
        </p:nvSpPr>
        <p:spPr/>
        <p:txBody>
          <a:bodyPr/>
          <a:lstStyle/>
          <a:p>
            <a:fld id="{8B263312-38AA-4E1E-B2B5-0F8F122B24FE}"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Tx/>
              <a:buChar char="-"/>
            </a:pPr>
            <a:r>
              <a:rPr lang="en-US" dirty="0" smtClean="0"/>
              <a:t>What we did in VS for database development is to follow the user model with what application developers</a:t>
            </a:r>
            <a:r>
              <a:rPr lang="en-US" baseline="0" dirty="0" smtClean="0"/>
              <a:t> have had for many years.</a:t>
            </a:r>
          </a:p>
          <a:p>
            <a:pPr marL="171450" indent="-171450">
              <a:buFontTx/>
              <a:buChar char="-"/>
            </a:pPr>
            <a:r>
              <a:rPr lang="en-US" baseline="0" dirty="0" smtClean="0"/>
              <a:t>We define our database schema as how we would like it to exist in the actual database. So if we revisit our example again</a:t>
            </a:r>
          </a:p>
          <a:p>
            <a:pPr marL="384431" lvl="1" indent="-171450">
              <a:buFontTx/>
              <a:buChar char="-"/>
            </a:pPr>
            <a:r>
              <a:rPr lang="en-US" baseline="0" dirty="0" smtClean="0"/>
              <a:t>In V1 we define our class as well as define the table to support that class</a:t>
            </a:r>
          </a:p>
          <a:p>
            <a:pPr marL="384431" lvl="1" indent="-171450">
              <a:buFontTx/>
              <a:buChar char="-"/>
            </a:pPr>
            <a:r>
              <a:rPr lang="en-US" baseline="0" dirty="0" smtClean="0"/>
              <a:t>In V2 we define a new method within that class, and for the database, we add in the definition of new Primary Key directly into the table definition, we no longer use alter statements. We are defining the table as it would existing in the actual database.</a:t>
            </a:r>
          </a:p>
          <a:p>
            <a:pPr marL="384431" lvl="1" indent="-171450">
              <a:buFontTx/>
              <a:buChar char="-"/>
            </a:pPr>
            <a:r>
              <a:rPr lang="en-US" baseline="0" dirty="0" smtClean="0"/>
              <a:t>In V3 we follow the exact same pattern</a:t>
            </a:r>
          </a:p>
          <a:p>
            <a:pPr marL="171450" lvl="0" indent="-171450">
              <a:buFontTx/>
              <a:buChar char="-"/>
            </a:pPr>
            <a:r>
              <a:rPr lang="en-US" baseline="0" dirty="0" smtClean="0"/>
              <a:t>We then version control the table exactly the same way we version control our classes, methods.</a:t>
            </a:r>
          </a:p>
          <a:p>
            <a:pPr marL="171450" lvl="0" indent="-171450">
              <a:buFontTx/>
              <a:buChar char="-"/>
            </a:pPr>
            <a:r>
              <a:rPr lang="en-US" baseline="0" dirty="0" smtClean="0"/>
              <a:t>In order to roll out changes from version control into our database, we leverage our new deployment engine, which has the intelligence to compare what is in V3 versus what in currently in the database and generate the appropriate Alter statement so that changes can be applied to the database without losing data, i.e. preserving it state.</a:t>
            </a:r>
          </a:p>
          <a:p>
            <a:pPr marL="171450" lvl="0" indent="-171450">
              <a:buFontTx/>
              <a:buChar char="-"/>
            </a:pPr>
            <a:r>
              <a:rPr lang="en-US" baseline="0" dirty="0" smtClean="0"/>
              <a:t>That being said, our source control definition of our objects does not have to match our deployment scripts. What is in version control matches exactly what exists in our database today.</a:t>
            </a:r>
          </a:p>
          <a:p>
            <a:pPr marL="384431" lvl="1" indent="-171450">
              <a:buFontTx/>
              <a:buChar char="-"/>
            </a:pP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Now, lets go through the same exercise but using our product.</a:t>
            </a:r>
          </a:p>
          <a:p>
            <a:endParaRPr lang="en-US" dirty="0" smtClean="0"/>
          </a:p>
          <a:p>
            <a:r>
              <a:rPr lang="en-US" b="1" dirty="0" smtClean="0"/>
              <a:t>Version 1</a:t>
            </a:r>
          </a:p>
          <a:p>
            <a:r>
              <a:rPr lang="en-US" dirty="0" smtClean="0"/>
              <a:t>In the first version it is largely</a:t>
            </a:r>
            <a:r>
              <a:rPr lang="en-US" baseline="0" dirty="0" smtClean="0"/>
              <a:t> the same in terms of source code.</a:t>
            </a:r>
          </a:p>
          <a:p>
            <a:endParaRPr lang="en-US" baseline="0" dirty="0" smtClean="0"/>
          </a:p>
          <a:p>
            <a:r>
              <a:rPr lang="en-US" b="1" baseline="0" dirty="0" smtClean="0"/>
              <a:t>Version 2</a:t>
            </a:r>
          </a:p>
          <a:p>
            <a:r>
              <a:rPr lang="en-US" baseline="0" dirty="0" smtClean="0"/>
              <a:t>In the second version, instead of writing an alter statement the database developer simply changes the table as needed and checks in.</a:t>
            </a:r>
          </a:p>
          <a:p>
            <a:endParaRPr lang="en-US" baseline="0" dirty="0" smtClean="0"/>
          </a:p>
          <a:p>
            <a:r>
              <a:rPr lang="en-US" b="1" baseline="0" dirty="0" smtClean="0"/>
              <a:t>Version 3</a:t>
            </a:r>
          </a:p>
          <a:p>
            <a:r>
              <a:rPr lang="en-US" baseline="0" dirty="0" smtClean="0"/>
              <a:t>And again in the third release the database developer can simply change the table again and check his change in.</a:t>
            </a:r>
          </a:p>
          <a:p>
            <a:endParaRPr lang="en-US" dirty="0" smtClean="0"/>
          </a:p>
          <a:p>
            <a:r>
              <a:rPr lang="en-US" dirty="0" smtClean="0"/>
              <a:t>So,</a:t>
            </a:r>
            <a:r>
              <a:rPr lang="en-US" baseline="0" dirty="0" smtClean="0"/>
              <a:t> you might be wondering how you deploy this against a live database? The source code controlled scripts no longer match the necessary deployment scripts.  You could deploy a new database with this code, but you cannot deploy incrementally to a live database. The fact of the matter is that source controlled and deployed scripts do not have to match with VSTS: DB! </a:t>
            </a:r>
          </a:p>
          <a:p>
            <a:endParaRPr lang="en-US" baseline="0"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smtClean="0"/>
              <a:t>Creating a </a:t>
            </a:r>
            <a:r>
              <a:rPr lang="en-US" sz="2800" dirty="0" err="1" smtClean="0"/>
              <a:t>databound</a:t>
            </a:r>
            <a:r>
              <a:rPr lang="en-US" sz="2800" dirty="0" smtClean="0"/>
              <a:t> Data Generation Plan for large database schemas can be a large upfront investment.</a:t>
            </a:r>
          </a:p>
          <a:p>
            <a:pPr lvl="1"/>
            <a:r>
              <a:rPr lang="en-US" sz="2400" dirty="0" smtClean="0"/>
              <a:t>To configure each field to use a sequential data bound generator instead of the random data type generator is repetitive and time consuming. Each field</a:t>
            </a:r>
            <a:r>
              <a:rPr lang="en-US" sz="2400" baseline="0" dirty="0" smtClean="0"/>
              <a:t> needed to be configured independently.</a:t>
            </a:r>
            <a:endParaRPr lang="en-US" sz="2400" dirty="0" smtClean="0"/>
          </a:p>
          <a:p>
            <a:pPr lvl="1"/>
            <a:r>
              <a:rPr lang="en-US" sz="2400" dirty="0" smtClean="0"/>
              <a:t>It is often desirable to generate data for a test database utilizing data from another database, but changing only a few fields to obscure the identity of a known entity.</a:t>
            </a:r>
          </a:p>
          <a:p>
            <a:pPr lvl="1"/>
            <a:r>
              <a:rPr lang="en-US" sz="2400" dirty="0" smtClean="0"/>
              <a:t>In most cases you only need to populate a subset of the database schema to test a feature, but database constraints require that the referential integrity and all dependent tables be populated.</a:t>
            </a:r>
          </a:p>
          <a:p>
            <a:pPr lvl="1"/>
            <a:r>
              <a:rPr lang="en-US" sz="2400" dirty="0" smtClean="0"/>
              <a:t>In for large database schemas</a:t>
            </a:r>
            <a:r>
              <a:rPr lang="en-US" sz="2400" baseline="0" dirty="0" smtClean="0"/>
              <a:t> this can take some time to setup and configure.</a:t>
            </a:r>
            <a:endParaRPr lang="en-US" sz="2400" dirty="0" smtClean="0"/>
          </a:p>
        </p:txBody>
      </p:sp>
      <p:sp>
        <p:nvSpPr>
          <p:cNvPr id="4" name="Slide Number Placeholder 3"/>
          <p:cNvSpPr>
            <a:spLocks noGrp="1"/>
          </p:cNvSpPr>
          <p:nvPr>
            <p:ph type="sldNum" sz="quarter" idx="10"/>
          </p:nvPr>
        </p:nvSpPr>
        <p:spPr/>
        <p:txBody>
          <a:bodyPr/>
          <a:lstStyle/>
          <a:p>
            <a:fld id="{8B263312-38AA-4E1E-B2B5-0F8F122B24FE}" type="slidenum">
              <a:rPr lang="en-US" smtClean="0"/>
              <a:pPr/>
              <a:t>8</a:t>
            </a:fld>
            <a:endParaRPr lang="en-US" dirty="0"/>
          </a:p>
        </p:txBody>
      </p:sp>
    </p:spTree>
    <p:extLst>
      <p:ext uri="{BB962C8B-B14F-4D97-AF65-F5344CB8AC3E}">
        <p14:creationId xmlns:p14="http://schemas.microsoft.com/office/powerpoint/2010/main" val="8695976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hyperlink" Target="http://www.aspect.com" TargetMode="External"/><Relationship Id="rId4" Type="http://schemas.openxmlformats.org/officeDocument/2006/relationships/image" Target="../media/image1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hyperlink" Target="http://www.aspect.com" TargetMode="External"/><Relationship Id="rId4" Type="http://schemas.openxmlformats.org/officeDocument/2006/relationships/image" Target="../media/image12.pn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12" name="Content Placeholder 20" descr="van1_PPT.png"/>
          <p:cNvPicPr>
            <a:picLocks noChangeAspect="1"/>
          </p:cNvPicPr>
          <p:nvPr userDrawn="1"/>
        </p:nvPicPr>
        <p:blipFill>
          <a:blip r:embed="rId2"/>
          <a:srcRect l="826" t="-154" b="-154"/>
          <a:stretch>
            <a:fillRect/>
          </a:stretch>
        </p:blipFill>
        <p:spPr>
          <a:xfrm>
            <a:off x="0" y="139650"/>
            <a:ext cx="9144000" cy="5237636"/>
          </a:xfrm>
          <a:prstGeom prst="rect">
            <a:avLst/>
          </a:prstGeom>
          <a:ln>
            <a:noFill/>
          </a:ln>
        </p:spPr>
      </p:pic>
      <p:sp>
        <p:nvSpPr>
          <p:cNvPr id="7" name="Rectangle 6"/>
          <p:cNvSpPr/>
          <p:nvPr userDrawn="1"/>
        </p:nvSpPr>
        <p:spPr>
          <a:xfrm>
            <a:off x="0" y="5334000"/>
            <a:ext cx="9144000" cy="15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8" name="Rectangle 7"/>
          <p:cNvSpPr/>
          <p:nvPr userDrawn="1"/>
        </p:nvSpPr>
        <p:spPr>
          <a:xfrm>
            <a:off x="0" y="5334000"/>
            <a:ext cx="9144000" cy="1524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0" name="Picture 9" descr="ASP_LogoProcess_NEW.png"/>
          <p:cNvPicPr>
            <a:picLocks noChangeAspect="1"/>
          </p:cNvPicPr>
          <p:nvPr userDrawn="1"/>
        </p:nvPicPr>
        <p:blipFill>
          <a:blip r:embed="rId3">
            <a:lum bright="-7000" contrast="11000"/>
          </a:blip>
          <a:stretch>
            <a:fillRect/>
          </a:stretch>
        </p:blipFill>
        <p:spPr>
          <a:xfrm>
            <a:off x="6400800" y="5943600"/>
            <a:ext cx="2350010" cy="572100"/>
          </a:xfrm>
          <a:prstGeom prst="rect">
            <a:avLst/>
          </a:prstGeom>
        </p:spPr>
      </p:pic>
      <p:pic>
        <p:nvPicPr>
          <p:cNvPr id="11" name="Picture 10" descr="UCrings_Small_White.png"/>
          <p:cNvPicPr>
            <a:picLocks noChangeAspect="1"/>
          </p:cNvPicPr>
          <p:nvPr userDrawn="1"/>
        </p:nvPicPr>
        <p:blipFill>
          <a:blip r:embed="rId4">
            <a:alphaModFix/>
          </a:blip>
          <a:srcRect l="24675" b="59712"/>
          <a:stretch>
            <a:fillRect/>
          </a:stretch>
        </p:blipFill>
        <p:spPr>
          <a:xfrm>
            <a:off x="0" y="3753608"/>
            <a:ext cx="5117606" cy="1580392"/>
          </a:xfrm>
          <a:prstGeom prst="rect">
            <a:avLst/>
          </a:prstGeom>
        </p:spPr>
      </p:pic>
      <p:sp>
        <p:nvSpPr>
          <p:cNvPr id="2" name="Title 1"/>
          <p:cNvSpPr>
            <a:spLocks noGrp="1"/>
          </p:cNvSpPr>
          <p:nvPr>
            <p:ph type="title"/>
          </p:nvPr>
        </p:nvSpPr>
        <p:spPr>
          <a:xfrm>
            <a:off x="381000" y="1219200"/>
            <a:ext cx="6248400" cy="1371600"/>
          </a:xfrm>
        </p:spPr>
        <p:txBody>
          <a:bodyPr anchor="t"/>
          <a:lstStyle>
            <a:lvl1pPr algn="l">
              <a:defRPr sz="2400" b="0" cap="all">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 y="3155121"/>
            <a:ext cx="3886200" cy="598487"/>
          </a:xfrm>
        </p:spPr>
        <p:txBody>
          <a:bodyPr anchor="t"/>
          <a:lstStyle>
            <a:lvl1pPr marL="0" indent="0">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lvl1pPr>
              <a:defRPr>
                <a:solidFill>
                  <a:schemeClr val="bg1">
                    <a:lumMod val="65000"/>
                  </a:schemeClr>
                </a:solidFill>
              </a:defRPr>
            </a:lvl1pPr>
          </a:lstStyle>
          <a:p>
            <a:r>
              <a:rPr lang="en-US" dirty="0" smtClean="0">
                <a:solidFill>
                  <a:prstClr val="white">
                    <a:lumMod val="65000"/>
                  </a:prstClr>
                </a:solidFill>
              </a:rPr>
              <a:t>©2009 Aspect Software, Inc. All rights reserved.</a:t>
            </a:r>
            <a:endParaRPr lang="en-US" dirty="0">
              <a:solidFill>
                <a:prstClr val="white">
                  <a:lumMod val="65000"/>
                </a:prstClr>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13" name="Picture 12" descr="Aspect_Msft_InvestingLogo_White.png"/>
          <p:cNvPicPr>
            <a:picLocks noChangeAspect="1"/>
          </p:cNvPicPr>
          <p:nvPr userDrawn="1"/>
        </p:nvPicPr>
        <p:blipFill>
          <a:blip r:embed="rId5"/>
          <a:stretch>
            <a:fillRect/>
          </a:stretch>
        </p:blipFill>
        <p:spPr>
          <a:xfrm>
            <a:off x="389468" y="438619"/>
            <a:ext cx="1278465" cy="434003"/>
          </a:xfrm>
          <a:prstGeom prst="rect">
            <a:avLst/>
          </a:prstGeom>
        </p:spPr>
      </p:pic>
    </p:spTree>
    <p:extLst>
      <p:ext uri="{BB962C8B-B14F-4D97-AF65-F5344CB8AC3E}">
        <p14:creationId xmlns:p14="http://schemas.microsoft.com/office/powerpoint/2010/main" val="302062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angle 5"/>
          <p:cNvSpPr/>
          <p:nvPr userDrawn="1"/>
        </p:nvSpPr>
        <p:spPr>
          <a:xfrm>
            <a:off x="0" y="152400"/>
            <a:ext cx="9144000" cy="6705600"/>
          </a:xfrm>
          <a:prstGeom prst="rect">
            <a:avLst/>
          </a:prstGeom>
          <a:gradFill flip="none" rotWithShape="1">
            <a:gsLst>
              <a:gs pos="0">
                <a:schemeClr val="accent2"/>
              </a:gs>
              <a:gs pos="45000">
                <a:schemeClr val="accent1"/>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7" name="Picture 6" descr="UCrings_WHITE-01.png"/>
          <p:cNvPicPr>
            <a:picLocks noChangeAspect="1"/>
          </p:cNvPicPr>
          <p:nvPr userDrawn="1"/>
        </p:nvPicPr>
        <p:blipFill>
          <a:blip r:embed="rId2">
            <a:alphaModFix amt="34000"/>
          </a:blip>
          <a:srcRect l="42578" t="22936" r="32224" b="45808"/>
          <a:stretch>
            <a:fillRect/>
          </a:stretch>
        </p:blipFill>
        <p:spPr>
          <a:xfrm>
            <a:off x="0" y="2667000"/>
            <a:ext cx="9144000" cy="4191000"/>
          </a:xfrm>
          <a:prstGeom prst="rect">
            <a:avLst/>
          </a:prstGeom>
        </p:spPr>
      </p:pic>
      <p:sp>
        <p:nvSpPr>
          <p:cNvPr id="3" name="Footer Placeholder 2"/>
          <p:cNvSpPr>
            <a:spLocks noGrp="1"/>
          </p:cNvSpPr>
          <p:nvPr>
            <p:ph type="ftr" sz="quarter" idx="11"/>
          </p:nvPr>
        </p:nvSpPr>
        <p:spPr>
          <a:xfrm>
            <a:off x="3124200" y="6508749"/>
            <a:ext cx="2895600" cy="196851"/>
          </a:xfrm>
        </p:spPr>
        <p:txBody>
          <a:bodyPr/>
          <a:lstStyle/>
          <a:p>
            <a:r>
              <a:rPr lang="en-US" dirty="0" smtClean="0">
                <a:solidFill>
                  <a:prstClr val="white"/>
                </a:solidFill>
              </a:rPr>
              <a:t>©2009 Aspect Software, Inc. All rights reserved.</a:t>
            </a:r>
            <a:endParaRPr lang="en-US" dirty="0">
              <a:solidFill>
                <a:prstClr val="white"/>
              </a:solidFill>
            </a:endParaRPr>
          </a:p>
        </p:txBody>
      </p:sp>
      <p:pic>
        <p:nvPicPr>
          <p:cNvPr id="5" name="Picture 4" descr="ASP_LogoProcess_NEW.png"/>
          <p:cNvPicPr>
            <a:picLocks noChangeAspect="1"/>
          </p:cNvPicPr>
          <p:nvPr userDrawn="1"/>
        </p:nvPicPr>
        <p:blipFill>
          <a:blip r:embed="rId3">
            <a:lum bright="-7000" contrast="11000"/>
          </a:blip>
          <a:stretch>
            <a:fillRect/>
          </a:stretch>
        </p:blipFill>
        <p:spPr>
          <a:xfrm>
            <a:off x="6400800" y="5943600"/>
            <a:ext cx="2350010" cy="572100"/>
          </a:xfrm>
          <a:prstGeom prst="rect">
            <a:avLst/>
          </a:prstGeom>
        </p:spPr>
      </p:pic>
      <p:pic>
        <p:nvPicPr>
          <p:cNvPr id="9" name="Picture 8" descr="UCS.png"/>
          <p:cNvPicPr>
            <a:picLocks noChangeAspect="1"/>
          </p:cNvPicPr>
          <p:nvPr userDrawn="1"/>
        </p:nvPicPr>
        <p:blipFill>
          <a:blip r:embed="rId4"/>
          <a:stretch>
            <a:fillRect/>
          </a:stretch>
        </p:blipFill>
        <p:spPr>
          <a:xfrm>
            <a:off x="698508" y="1905000"/>
            <a:ext cx="6235692" cy="1956654"/>
          </a:xfrm>
          <a:prstGeom prst="rect">
            <a:avLst/>
          </a:prstGeom>
        </p:spPr>
      </p:pic>
      <p:sp>
        <p:nvSpPr>
          <p:cNvPr id="10" name="TextBox 9">
            <a:hlinkClick r:id="rId5"/>
          </p:cNvPr>
          <p:cNvSpPr txBox="1"/>
          <p:nvPr userDrawn="1"/>
        </p:nvSpPr>
        <p:spPr>
          <a:xfrm>
            <a:off x="723900" y="5181600"/>
            <a:ext cx="4800600" cy="215444"/>
          </a:xfrm>
          <a:prstGeom prst="rect">
            <a:avLst/>
          </a:prstGeom>
          <a:noFill/>
        </p:spPr>
        <p:txBody>
          <a:bodyPr wrap="square" lIns="0" tIns="0" rIns="0" bIns="0" rtlCol="0">
            <a:spAutoFit/>
          </a:bodyPr>
          <a:lstStyle/>
          <a:p>
            <a:pPr defTabSz="457200"/>
            <a:r>
              <a:rPr lang="en-US" sz="1400" dirty="0" err="1">
                <a:solidFill>
                  <a:prstClr val="black">
                    <a:lumMod val="75000"/>
                    <a:lumOff val="25000"/>
                  </a:prstClr>
                </a:solidFill>
                <a:latin typeface="Arial"/>
                <a:cs typeface="Arial"/>
              </a:rPr>
              <a:t>aspect.com</a:t>
            </a:r>
            <a:endParaRPr lang="en-US" sz="1400" dirty="0">
              <a:solidFill>
                <a:prstClr val="black">
                  <a:lumMod val="75000"/>
                  <a:lumOff val="25000"/>
                </a:prstClr>
              </a:solidFill>
              <a:latin typeface="Arial"/>
              <a:cs typeface="Arial"/>
            </a:endParaRPr>
          </a:p>
        </p:txBody>
      </p:sp>
      <p:pic>
        <p:nvPicPr>
          <p:cNvPr id="8" name="Picture 7" descr="Aspect_Msft_InvestingLogo_White.png"/>
          <p:cNvPicPr>
            <a:picLocks noChangeAspect="1"/>
          </p:cNvPicPr>
          <p:nvPr userDrawn="1"/>
        </p:nvPicPr>
        <p:blipFill>
          <a:blip r:embed="rId6"/>
          <a:stretch>
            <a:fillRect/>
          </a:stretch>
        </p:blipFill>
        <p:spPr>
          <a:xfrm>
            <a:off x="7221665" y="478858"/>
            <a:ext cx="1507471" cy="511741"/>
          </a:xfrm>
          <a:prstGeom prst="rect">
            <a:avLst/>
          </a:prstGeom>
        </p:spPr>
      </p:pic>
    </p:spTree>
    <p:extLst>
      <p:ext uri="{BB962C8B-B14F-4D97-AF65-F5344CB8AC3E}">
        <p14:creationId xmlns:p14="http://schemas.microsoft.com/office/powerpoint/2010/main" val="704442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12" name="Content Placeholder 20" descr="van1_PPT.png"/>
          <p:cNvPicPr>
            <a:picLocks noChangeAspect="1"/>
          </p:cNvPicPr>
          <p:nvPr userDrawn="1"/>
        </p:nvPicPr>
        <p:blipFill>
          <a:blip r:embed="rId2"/>
          <a:srcRect l="826" t="-154" b="-154"/>
          <a:stretch>
            <a:fillRect/>
          </a:stretch>
        </p:blipFill>
        <p:spPr>
          <a:xfrm>
            <a:off x="0" y="139650"/>
            <a:ext cx="9144000" cy="5237636"/>
          </a:xfrm>
          <a:prstGeom prst="rect">
            <a:avLst/>
          </a:prstGeom>
          <a:ln>
            <a:noFill/>
          </a:ln>
        </p:spPr>
      </p:pic>
      <p:sp>
        <p:nvSpPr>
          <p:cNvPr id="7" name="Rectangle 6"/>
          <p:cNvSpPr/>
          <p:nvPr userDrawn="1"/>
        </p:nvSpPr>
        <p:spPr>
          <a:xfrm>
            <a:off x="0" y="5334000"/>
            <a:ext cx="9144000" cy="1524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8" name="Rectangle 7"/>
          <p:cNvSpPr/>
          <p:nvPr userDrawn="1"/>
        </p:nvSpPr>
        <p:spPr>
          <a:xfrm>
            <a:off x="0" y="5334000"/>
            <a:ext cx="9144000" cy="1524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0" name="Picture 9" descr="ASP_LogoProcess_NEW.png"/>
          <p:cNvPicPr>
            <a:picLocks noChangeAspect="1"/>
          </p:cNvPicPr>
          <p:nvPr userDrawn="1"/>
        </p:nvPicPr>
        <p:blipFill>
          <a:blip r:embed="rId3">
            <a:lum bright="-7000" contrast="11000"/>
          </a:blip>
          <a:stretch>
            <a:fillRect/>
          </a:stretch>
        </p:blipFill>
        <p:spPr>
          <a:xfrm>
            <a:off x="6400800" y="5943600"/>
            <a:ext cx="2350010" cy="572100"/>
          </a:xfrm>
          <a:prstGeom prst="rect">
            <a:avLst/>
          </a:prstGeom>
        </p:spPr>
      </p:pic>
      <p:pic>
        <p:nvPicPr>
          <p:cNvPr id="11" name="Picture 10" descr="UCrings_Small_White.png"/>
          <p:cNvPicPr>
            <a:picLocks noChangeAspect="1"/>
          </p:cNvPicPr>
          <p:nvPr userDrawn="1"/>
        </p:nvPicPr>
        <p:blipFill>
          <a:blip r:embed="rId4">
            <a:alphaModFix/>
          </a:blip>
          <a:srcRect l="24675" b="59712"/>
          <a:stretch>
            <a:fillRect/>
          </a:stretch>
        </p:blipFill>
        <p:spPr>
          <a:xfrm>
            <a:off x="0" y="3753608"/>
            <a:ext cx="5117606" cy="1580392"/>
          </a:xfrm>
          <a:prstGeom prst="rect">
            <a:avLst/>
          </a:prstGeom>
        </p:spPr>
      </p:pic>
      <p:sp>
        <p:nvSpPr>
          <p:cNvPr id="2" name="Title 1"/>
          <p:cNvSpPr>
            <a:spLocks noGrp="1"/>
          </p:cNvSpPr>
          <p:nvPr>
            <p:ph type="title"/>
          </p:nvPr>
        </p:nvSpPr>
        <p:spPr>
          <a:xfrm>
            <a:off x="381000" y="1219200"/>
            <a:ext cx="6248400" cy="1371600"/>
          </a:xfrm>
        </p:spPr>
        <p:txBody>
          <a:bodyPr anchor="t"/>
          <a:lstStyle>
            <a:lvl1pPr algn="l">
              <a:defRPr sz="2400" b="0" cap="all">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81000" y="3155121"/>
            <a:ext cx="3886200" cy="598487"/>
          </a:xfrm>
        </p:spPr>
        <p:txBody>
          <a:bodyPr anchor="t"/>
          <a:lstStyle>
            <a:lvl1pPr marL="0" indent="0">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lvl1pPr>
              <a:defRPr>
                <a:solidFill>
                  <a:schemeClr val="bg1">
                    <a:lumMod val="65000"/>
                  </a:schemeClr>
                </a:solidFill>
              </a:defRPr>
            </a:lvl1pPr>
          </a:lstStyle>
          <a:p>
            <a:r>
              <a:rPr lang="en-US" dirty="0" smtClean="0">
                <a:solidFill>
                  <a:prstClr val="white">
                    <a:lumMod val="65000"/>
                  </a:prstClr>
                </a:solidFill>
              </a:rPr>
              <a:t>©2009 Aspect Software, Inc. All rights reserved.</a:t>
            </a:r>
            <a:endParaRPr lang="en-US" dirty="0">
              <a:solidFill>
                <a:prstClr val="white">
                  <a:lumMod val="65000"/>
                </a:prstClr>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13" name="Picture 12" descr="Aspect_Msft_InvestingLogo_White.png"/>
          <p:cNvPicPr>
            <a:picLocks noChangeAspect="1"/>
          </p:cNvPicPr>
          <p:nvPr userDrawn="1"/>
        </p:nvPicPr>
        <p:blipFill>
          <a:blip r:embed="rId5"/>
          <a:stretch>
            <a:fillRect/>
          </a:stretch>
        </p:blipFill>
        <p:spPr>
          <a:xfrm>
            <a:off x="389468" y="438619"/>
            <a:ext cx="1278465" cy="434003"/>
          </a:xfrm>
          <a:prstGeom prst="rect">
            <a:avLst/>
          </a:prstGeom>
        </p:spPr>
      </p:pic>
    </p:spTree>
    <p:extLst>
      <p:ext uri="{BB962C8B-B14F-4D97-AF65-F5344CB8AC3E}">
        <p14:creationId xmlns:p14="http://schemas.microsoft.com/office/powerpoint/2010/main" val="618977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accent2"/>
              </a:buClr>
              <a:buFont typeface="Wingdings" pitchFamily="2" charset="2"/>
              <a:buChar char="§"/>
              <a:defRPr/>
            </a:lvl1pPr>
            <a:lvl2pPr>
              <a:buClr>
                <a:schemeClr val="accent2"/>
              </a:buClr>
              <a:buFont typeface="Arial" pitchFamily="34" charset="0"/>
              <a:buChar char="•"/>
              <a:defRPr/>
            </a:lvl2pPr>
            <a:lvl3pPr>
              <a:buClr>
                <a:schemeClr val="accent2"/>
              </a:buClr>
              <a:buFont typeface="Courier New" pitchFamily="49" charset="0"/>
              <a:buChar char="o"/>
              <a:defRPr/>
            </a:lvl3pPr>
            <a:lvl4pPr>
              <a:buClr>
                <a:schemeClr val="accent2"/>
              </a:buClr>
              <a:buFont typeface="Wingdings" pitchFamily="2" charset="2"/>
              <a:buChar char="Ø"/>
              <a:defRPr/>
            </a:lvl4pPr>
            <a:lvl5pPr>
              <a:buClr>
                <a:schemeClr val="accent2"/>
              </a:buCl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052793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27038"/>
            <a:ext cx="4419600" cy="792162"/>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1000" y="1600200"/>
            <a:ext cx="4419600" cy="4525963"/>
          </a:xfrm>
        </p:spPr>
        <p:txBody>
          <a:bodyPr/>
          <a:lstStyle>
            <a:lvl1pPr>
              <a:buFont typeface="Wingdings" pitchFamily="2" charset="2"/>
              <a:buChar char="§"/>
              <a:defRPr sz="2000"/>
            </a:lvl1pPr>
            <a:lvl2pPr>
              <a:buFont typeface="Arial" pitchFamily="34" charset="0"/>
              <a:buChar char="•"/>
              <a:defRPr sz="1800"/>
            </a:lvl2pPr>
            <a:lvl3pPr>
              <a:buFont typeface="Courier New" pitchFamily="49" charset="0"/>
              <a:buChar char="o"/>
              <a:defRPr sz="1600"/>
            </a:lvl3pPr>
            <a:lvl4pPr>
              <a:buFont typeface="Wingdings" pitchFamily="2" charset="2"/>
              <a:buChar char="Ø"/>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7" name="Slide Number Placeholder 6"/>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8" name="Rectangle 7"/>
          <p:cNvSpPr/>
          <p:nvPr userDrawn="1"/>
        </p:nvSpPr>
        <p:spPr>
          <a:xfrm>
            <a:off x="5093210" y="902732"/>
            <a:ext cx="3874010" cy="5269468"/>
          </a:xfrm>
          <a:prstGeom prst="rect">
            <a:avLst/>
          </a:prstGeom>
          <a:gradFill flip="none" rotWithShape="1">
            <a:gsLst>
              <a:gs pos="0">
                <a:schemeClr val="bg1">
                  <a:lumMod val="65000"/>
                </a:schemeClr>
              </a:gs>
              <a:gs pos="75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9" name="Rectangle 8"/>
          <p:cNvSpPr/>
          <p:nvPr userDrawn="1"/>
        </p:nvSpPr>
        <p:spPr>
          <a:xfrm>
            <a:off x="5093210" y="381000"/>
            <a:ext cx="3874010" cy="52173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1" name="Content Placeholder 2"/>
          <p:cNvSpPr>
            <a:spLocks noGrp="1"/>
          </p:cNvSpPr>
          <p:nvPr userDrawn="1">
            <p:ph idx="13"/>
          </p:nvPr>
        </p:nvSpPr>
        <p:spPr>
          <a:xfrm>
            <a:off x="5257800" y="1101169"/>
            <a:ext cx="3493010" cy="4842431"/>
          </a:xfrm>
        </p:spPr>
        <p:txBody>
          <a:bodyPr/>
          <a:lstStyle>
            <a:lvl1pPr>
              <a:buClr>
                <a:schemeClr val="bg1"/>
              </a:buClr>
              <a:defRPr/>
            </a:lvl1pPr>
          </a:lstStyle>
          <a:p>
            <a:r>
              <a:rPr lang="en-US" dirty="0" smtClean="0"/>
              <a:t>Bullets or quote</a:t>
            </a:r>
            <a:endParaRPr lang="en-US" dirty="0"/>
          </a:p>
        </p:txBody>
      </p:sp>
      <p:sp>
        <p:nvSpPr>
          <p:cNvPr id="13" name="Text Placeholder 12"/>
          <p:cNvSpPr>
            <a:spLocks noGrp="1"/>
          </p:cNvSpPr>
          <p:nvPr>
            <p:ph type="body" sz="quarter" idx="14" hasCustomPrompt="1"/>
          </p:nvPr>
        </p:nvSpPr>
        <p:spPr>
          <a:xfrm>
            <a:off x="5257800" y="503238"/>
            <a:ext cx="3492500" cy="334962"/>
          </a:xfrm>
        </p:spPr>
        <p:txBody>
          <a:bodyPr/>
          <a:lstStyle>
            <a:lvl1pPr>
              <a:buNone/>
              <a:defRPr>
                <a:solidFill>
                  <a:schemeClr val="bg1"/>
                </a:solidFill>
              </a:defRPr>
            </a:lvl1pPr>
            <a:lvl2pPr>
              <a:buNone/>
              <a:defRPr/>
            </a:lvl2pPr>
          </a:lstStyle>
          <a:p>
            <a:pPr lvl="0"/>
            <a:r>
              <a:rPr lang="en-US" dirty="0" smtClean="0"/>
              <a:t>Sidebar Text Placeholder</a:t>
            </a:r>
          </a:p>
        </p:txBody>
      </p:sp>
    </p:spTree>
    <p:extLst>
      <p:ext uri="{BB962C8B-B14F-4D97-AF65-F5344CB8AC3E}">
        <p14:creationId xmlns:p14="http://schemas.microsoft.com/office/powerpoint/2010/main" val="3222745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5" name="Slide Number Placeholder 4"/>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6" name="Rectangle 5"/>
          <p:cNvSpPr/>
          <p:nvPr userDrawn="1"/>
        </p:nvSpPr>
        <p:spPr>
          <a:xfrm>
            <a:off x="0" y="152400"/>
            <a:ext cx="9144000" cy="6705600"/>
          </a:xfrm>
          <a:prstGeom prst="rect">
            <a:avLst/>
          </a:prstGeom>
          <a:gradFill flip="none" rotWithShape="1">
            <a:gsLst>
              <a:gs pos="0">
                <a:schemeClr val="accent2"/>
              </a:gs>
              <a:gs pos="54000">
                <a:schemeClr val="accent1"/>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7" name="Picture 6" descr="UCrings_WHITE-01.png"/>
          <p:cNvPicPr>
            <a:picLocks noChangeAspect="1"/>
          </p:cNvPicPr>
          <p:nvPr userDrawn="1"/>
        </p:nvPicPr>
        <p:blipFill>
          <a:blip r:embed="rId2">
            <a:alphaModFix amt="38000"/>
          </a:blip>
          <a:srcRect l="42578" t="22936" r="32224" b="45808"/>
          <a:stretch>
            <a:fillRect/>
          </a:stretch>
        </p:blipFill>
        <p:spPr>
          <a:xfrm>
            <a:off x="0" y="2667000"/>
            <a:ext cx="9144000" cy="4191000"/>
          </a:xfrm>
          <a:prstGeom prst="rect">
            <a:avLst/>
          </a:prstGeom>
        </p:spPr>
      </p:pic>
      <p:pic>
        <p:nvPicPr>
          <p:cNvPr id="8" name="Picture 7" descr="ASP_LogoProcess_NEW.png"/>
          <p:cNvPicPr>
            <a:picLocks noChangeAspect="1"/>
          </p:cNvPicPr>
          <p:nvPr userDrawn="1"/>
        </p:nvPicPr>
        <p:blipFill>
          <a:blip r:embed="rId3">
            <a:lum bright="-3000"/>
          </a:blip>
          <a:stretch>
            <a:fillRect/>
          </a:stretch>
        </p:blipFill>
        <p:spPr>
          <a:xfrm>
            <a:off x="7315200" y="6428661"/>
            <a:ext cx="1450587" cy="353139"/>
          </a:xfrm>
          <a:prstGeom prst="rect">
            <a:avLst/>
          </a:prstGeom>
        </p:spPr>
      </p:pic>
      <p:sp>
        <p:nvSpPr>
          <p:cNvPr id="9" name="Title 1"/>
          <p:cNvSpPr>
            <a:spLocks noGrp="1"/>
          </p:cNvSpPr>
          <p:nvPr>
            <p:ph type="title"/>
          </p:nvPr>
        </p:nvSpPr>
        <p:spPr>
          <a:xfrm>
            <a:off x="381000" y="427038"/>
            <a:ext cx="8369810" cy="792162"/>
          </a:xfrm>
        </p:spPr>
        <p:txBody>
          <a:bodyPr/>
          <a:lstStyle>
            <a:lvl1pPr>
              <a:defRPr>
                <a:solidFill>
                  <a:schemeClr val="bg1"/>
                </a:solidFill>
              </a:defRPr>
            </a:lvl1pPr>
          </a:lstStyle>
          <a:p>
            <a:r>
              <a:rPr lang="en-US" dirty="0" smtClean="0"/>
              <a:t>Click to edit Master title style</a:t>
            </a:r>
            <a:endParaRPr lang="en-US" dirty="0"/>
          </a:p>
        </p:txBody>
      </p:sp>
      <p:sp>
        <p:nvSpPr>
          <p:cNvPr id="10" name="Content Placeholder 2"/>
          <p:cNvSpPr>
            <a:spLocks noGrp="1"/>
          </p:cNvSpPr>
          <p:nvPr>
            <p:ph idx="1"/>
          </p:nvPr>
        </p:nvSpPr>
        <p:spPr>
          <a:xfrm>
            <a:off x="381000" y="1371600"/>
            <a:ext cx="8369810" cy="4754563"/>
          </a:xfrm>
        </p:spPr>
        <p:txBody>
          <a:bodyPr/>
          <a:lstStyle>
            <a:lvl1pPr>
              <a:buClr>
                <a:schemeClr val="bg1"/>
              </a:buClr>
              <a:buFont typeface="Wingdings" pitchFamily="2" charset="2"/>
              <a:buChar char="§"/>
              <a:defRPr/>
            </a:lvl1pPr>
            <a:lvl2pPr>
              <a:buClr>
                <a:schemeClr val="bg1"/>
              </a:buClr>
              <a:buFont typeface="Arial" pitchFamily="34" charset="0"/>
              <a:buChar char="•"/>
              <a:defRPr/>
            </a:lvl2pPr>
            <a:lvl3pPr>
              <a:buClr>
                <a:schemeClr val="bg1"/>
              </a:buClr>
              <a:buFont typeface="Courier New" pitchFamily="49" charset="0"/>
              <a:buChar char="o"/>
              <a:defRPr/>
            </a:lvl3pPr>
            <a:lvl4pPr>
              <a:buClr>
                <a:schemeClr val="bg1"/>
              </a:buClr>
              <a:buFont typeface="Wingdings" pitchFamily="2" charset="2"/>
              <a:buChar char="Ø"/>
              <a:defRPr/>
            </a:lvl4pPr>
            <a:lvl5pPr>
              <a:buClr>
                <a:schemeClr val="bg1"/>
              </a:buCl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958301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152400"/>
            <a:ext cx="9144000" cy="6705600"/>
          </a:xfrm>
          <a:prstGeom prst="rect">
            <a:avLst/>
          </a:prstGeom>
          <a:gradFill flip="none" rotWithShape="1">
            <a:gsLst>
              <a:gs pos="23000">
                <a:schemeClr val="tx2"/>
              </a:gs>
              <a:gs pos="100000">
                <a:schemeClr val="accent2"/>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8" name="Picture 7"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pic>
        <p:nvPicPr>
          <p:cNvPr id="9" name="Picture 8" descr="ASP_LOGO_AspectBlue_Process.png"/>
          <p:cNvPicPr>
            <a:picLocks noChangeAspect="1"/>
          </p:cNvPicPr>
          <p:nvPr userDrawn="1"/>
        </p:nvPicPr>
        <p:blipFill>
          <a:blip r:embed="rId3">
            <a:lum contrast="5000"/>
          </a:blip>
          <a:stretch>
            <a:fillRect/>
          </a:stretch>
        </p:blipFill>
        <p:spPr>
          <a:xfrm>
            <a:off x="7315200" y="6429905"/>
            <a:ext cx="1429333" cy="348444"/>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10" name="Picture 9"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1333508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0" name="Rectangle 9"/>
          <p:cNvSpPr/>
          <p:nvPr userDrawn="1"/>
        </p:nvSpPr>
        <p:spPr>
          <a:xfrm>
            <a:off x="0" y="152400"/>
            <a:ext cx="9144000" cy="6705600"/>
          </a:xfrm>
          <a:prstGeom prst="rect">
            <a:avLst/>
          </a:prstGeom>
          <a:gradFill flip="none" rotWithShape="1">
            <a:gsLst>
              <a:gs pos="0">
                <a:schemeClr val="accent2"/>
              </a:gs>
              <a:gs pos="100000">
                <a:schemeClr val="accent1"/>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1" name="Picture 10"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pic>
        <p:nvPicPr>
          <p:cNvPr id="12" name="Picture 11" descr="ASP_LOGO_ReverseCorp_Process.png"/>
          <p:cNvPicPr>
            <a:picLocks noChangeAspect="1"/>
          </p:cNvPicPr>
          <p:nvPr userDrawn="1"/>
        </p:nvPicPr>
        <p:blipFill>
          <a:blip r:embed="rId3"/>
          <a:stretch>
            <a:fillRect/>
          </a:stretch>
        </p:blipFill>
        <p:spPr>
          <a:xfrm>
            <a:off x="7315200" y="6421930"/>
            <a:ext cx="1435610" cy="359870"/>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9" name="Picture 8"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2982774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p:nvPr userDrawn="1"/>
        </p:nvSpPr>
        <p:spPr>
          <a:xfrm>
            <a:off x="0" y="152400"/>
            <a:ext cx="9144000" cy="6705600"/>
          </a:xfrm>
          <a:prstGeom prst="rect">
            <a:avLst/>
          </a:prstGeom>
          <a:gradFill flip="none" rotWithShape="1">
            <a:gsLst>
              <a:gs pos="12000">
                <a:srgbClr val="AA4B23"/>
              </a:gs>
              <a:gs pos="100000">
                <a:srgbClr val="E07523"/>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3" name="Picture 12"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pic>
        <p:nvPicPr>
          <p:cNvPr id="14" name="Picture 13" descr="ASP_LOGO_Orange_Process.png"/>
          <p:cNvPicPr>
            <a:picLocks noChangeAspect="1"/>
          </p:cNvPicPr>
          <p:nvPr userDrawn="1"/>
        </p:nvPicPr>
        <p:blipFill>
          <a:blip r:embed="rId3">
            <a:lum contrast="-3000"/>
          </a:blip>
          <a:stretch>
            <a:fillRect/>
          </a:stretch>
        </p:blipFill>
        <p:spPr>
          <a:xfrm>
            <a:off x="7315200" y="6433537"/>
            <a:ext cx="1428591" cy="348263"/>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15" name="Rectangle 14"/>
          <p:cNvSpPr/>
          <p:nvPr userDrawn="1"/>
        </p:nvSpPr>
        <p:spPr>
          <a:xfrm>
            <a:off x="0" y="0"/>
            <a:ext cx="9144000" cy="152400"/>
          </a:xfrm>
          <a:prstGeom prst="rect">
            <a:avLst/>
          </a:prstGeom>
          <a:solidFill>
            <a:srgbClr val="AA4B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0" name="Picture 9"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8240609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10" name="Rectangle 9"/>
          <p:cNvSpPr/>
          <p:nvPr userDrawn="1"/>
        </p:nvSpPr>
        <p:spPr>
          <a:xfrm>
            <a:off x="0" y="152400"/>
            <a:ext cx="9144000" cy="6705600"/>
          </a:xfrm>
          <a:prstGeom prst="rect">
            <a:avLst/>
          </a:prstGeom>
          <a:gradFill>
            <a:gsLst>
              <a:gs pos="0">
                <a:schemeClr val="accent3">
                  <a:lumMod val="50000"/>
                </a:schemeClr>
              </a:gs>
              <a:gs pos="100000">
                <a:schemeClr val="accent3"/>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1" name="Picture 10"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sp>
        <p:nvSpPr>
          <p:cNvPr id="12" name="Rectangle 11"/>
          <p:cNvSpPr/>
          <p:nvPr userDrawn="1"/>
        </p:nvSpPr>
        <p:spPr>
          <a:xfrm>
            <a:off x="0" y="0"/>
            <a:ext cx="9144000" cy="152400"/>
          </a:xfrm>
          <a:prstGeom prst="rect">
            <a:avLst/>
          </a:prstGeom>
          <a:solidFill>
            <a:srgbClr val="29371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6" name="Picture 15" descr="ASP_LOGO_Green_Process.png"/>
          <p:cNvPicPr>
            <a:picLocks noChangeAspect="1"/>
          </p:cNvPicPr>
          <p:nvPr userDrawn="1"/>
        </p:nvPicPr>
        <p:blipFill>
          <a:blip r:embed="rId3"/>
          <a:stretch>
            <a:fillRect/>
          </a:stretch>
        </p:blipFill>
        <p:spPr>
          <a:xfrm>
            <a:off x="7315200" y="6429905"/>
            <a:ext cx="1447800" cy="351895"/>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13" name="Picture 12"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24599913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sp>
        <p:nvSpPr>
          <p:cNvPr id="13" name="Rectangle 12"/>
          <p:cNvSpPr/>
          <p:nvPr userDrawn="1"/>
        </p:nvSpPr>
        <p:spPr>
          <a:xfrm>
            <a:off x="0" y="152400"/>
            <a:ext cx="9144000" cy="6705600"/>
          </a:xfrm>
          <a:prstGeom prst="rect">
            <a:avLst/>
          </a:prstGeom>
          <a:gradFill>
            <a:gsLst>
              <a:gs pos="1000">
                <a:schemeClr val="accent5">
                  <a:lumMod val="50000"/>
                </a:schemeClr>
              </a:gs>
              <a:gs pos="100000">
                <a:schemeClr val="accent5"/>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4" name="Picture 13"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sp>
        <p:nvSpPr>
          <p:cNvPr id="15" name="Rectangle 14"/>
          <p:cNvSpPr/>
          <p:nvPr userDrawn="1"/>
        </p:nvSpPr>
        <p:spPr>
          <a:xfrm>
            <a:off x="0" y="0"/>
            <a:ext cx="9144000" cy="152400"/>
          </a:xfrm>
          <a:prstGeom prst="rect">
            <a:avLst/>
          </a:prstGeom>
          <a:solidFill>
            <a:schemeClr val="accent5">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7" name="Picture 16" descr="ASP_LOGO_Purple_Process.png"/>
          <p:cNvPicPr>
            <a:picLocks noChangeAspect="1"/>
          </p:cNvPicPr>
          <p:nvPr userDrawn="1"/>
        </p:nvPicPr>
        <p:blipFill>
          <a:blip r:embed="rId3"/>
          <a:stretch>
            <a:fillRect/>
          </a:stretch>
        </p:blipFill>
        <p:spPr>
          <a:xfrm>
            <a:off x="7315200" y="6428854"/>
            <a:ext cx="1447800" cy="352946"/>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10" name="Picture 9"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74038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chemeClr val="accent2"/>
              </a:buClr>
              <a:buFont typeface="Wingdings" pitchFamily="2" charset="2"/>
              <a:buChar char="§"/>
              <a:defRPr/>
            </a:lvl1pPr>
            <a:lvl2pPr>
              <a:buClr>
                <a:schemeClr val="accent2"/>
              </a:buClr>
              <a:buFont typeface="Arial" pitchFamily="34" charset="0"/>
              <a:buChar char="•"/>
              <a:defRPr/>
            </a:lvl2pPr>
            <a:lvl3pPr>
              <a:buClr>
                <a:schemeClr val="accent2"/>
              </a:buClr>
              <a:buFont typeface="Courier New" pitchFamily="49" charset="0"/>
              <a:buChar char="o"/>
              <a:defRPr/>
            </a:lvl3pPr>
            <a:lvl4pPr>
              <a:buClr>
                <a:schemeClr val="accent2"/>
              </a:buClr>
              <a:buFont typeface="Wingdings" pitchFamily="2" charset="2"/>
              <a:buChar char="Ø"/>
              <a:defRPr/>
            </a:lvl4pPr>
            <a:lvl5pPr>
              <a:buClr>
                <a:schemeClr val="accent2"/>
              </a:buCl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8769210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Rectangle 5"/>
          <p:cNvSpPr/>
          <p:nvPr userDrawn="1"/>
        </p:nvSpPr>
        <p:spPr>
          <a:xfrm>
            <a:off x="0" y="152400"/>
            <a:ext cx="9144000" cy="6705600"/>
          </a:xfrm>
          <a:prstGeom prst="rect">
            <a:avLst/>
          </a:prstGeom>
          <a:gradFill flip="none" rotWithShape="1">
            <a:gsLst>
              <a:gs pos="0">
                <a:schemeClr val="accent2"/>
              </a:gs>
              <a:gs pos="45000">
                <a:schemeClr val="accent1"/>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7" name="Picture 6" descr="UCrings_WHITE-01.png"/>
          <p:cNvPicPr>
            <a:picLocks noChangeAspect="1"/>
          </p:cNvPicPr>
          <p:nvPr userDrawn="1"/>
        </p:nvPicPr>
        <p:blipFill>
          <a:blip r:embed="rId2">
            <a:alphaModFix amt="34000"/>
          </a:blip>
          <a:srcRect l="42578" t="22936" r="32224" b="45808"/>
          <a:stretch>
            <a:fillRect/>
          </a:stretch>
        </p:blipFill>
        <p:spPr>
          <a:xfrm>
            <a:off x="0" y="2667000"/>
            <a:ext cx="9144000" cy="4191000"/>
          </a:xfrm>
          <a:prstGeom prst="rect">
            <a:avLst/>
          </a:prstGeom>
        </p:spPr>
      </p:pic>
      <p:sp>
        <p:nvSpPr>
          <p:cNvPr id="3" name="Footer Placeholder 2"/>
          <p:cNvSpPr>
            <a:spLocks noGrp="1"/>
          </p:cNvSpPr>
          <p:nvPr>
            <p:ph type="ftr" sz="quarter" idx="11"/>
          </p:nvPr>
        </p:nvSpPr>
        <p:spPr>
          <a:xfrm>
            <a:off x="3124200" y="6508749"/>
            <a:ext cx="2895600" cy="196851"/>
          </a:xfrm>
        </p:spPr>
        <p:txBody>
          <a:bodyPr/>
          <a:lstStyle/>
          <a:p>
            <a:r>
              <a:rPr lang="en-US" dirty="0" smtClean="0">
                <a:solidFill>
                  <a:prstClr val="white"/>
                </a:solidFill>
              </a:rPr>
              <a:t>©2009 Aspect Software, Inc. All rights reserved.</a:t>
            </a:r>
            <a:endParaRPr lang="en-US" dirty="0">
              <a:solidFill>
                <a:prstClr val="white"/>
              </a:solidFill>
            </a:endParaRPr>
          </a:p>
        </p:txBody>
      </p:sp>
      <p:pic>
        <p:nvPicPr>
          <p:cNvPr id="5" name="Picture 4" descr="ASP_LogoProcess_NEW.png"/>
          <p:cNvPicPr>
            <a:picLocks noChangeAspect="1"/>
          </p:cNvPicPr>
          <p:nvPr userDrawn="1"/>
        </p:nvPicPr>
        <p:blipFill>
          <a:blip r:embed="rId3">
            <a:lum bright="-7000" contrast="11000"/>
          </a:blip>
          <a:stretch>
            <a:fillRect/>
          </a:stretch>
        </p:blipFill>
        <p:spPr>
          <a:xfrm>
            <a:off x="6400800" y="5943600"/>
            <a:ext cx="2350010" cy="572100"/>
          </a:xfrm>
          <a:prstGeom prst="rect">
            <a:avLst/>
          </a:prstGeom>
        </p:spPr>
      </p:pic>
      <p:pic>
        <p:nvPicPr>
          <p:cNvPr id="9" name="Picture 8" descr="UCS.png"/>
          <p:cNvPicPr>
            <a:picLocks noChangeAspect="1"/>
          </p:cNvPicPr>
          <p:nvPr userDrawn="1"/>
        </p:nvPicPr>
        <p:blipFill>
          <a:blip r:embed="rId4"/>
          <a:stretch>
            <a:fillRect/>
          </a:stretch>
        </p:blipFill>
        <p:spPr>
          <a:xfrm>
            <a:off x="698508" y="1905000"/>
            <a:ext cx="6235692" cy="1956654"/>
          </a:xfrm>
          <a:prstGeom prst="rect">
            <a:avLst/>
          </a:prstGeom>
        </p:spPr>
      </p:pic>
      <p:sp>
        <p:nvSpPr>
          <p:cNvPr id="10" name="TextBox 9">
            <a:hlinkClick r:id="rId5"/>
          </p:cNvPr>
          <p:cNvSpPr txBox="1"/>
          <p:nvPr userDrawn="1"/>
        </p:nvSpPr>
        <p:spPr>
          <a:xfrm>
            <a:off x="723900" y="5181600"/>
            <a:ext cx="4800600" cy="215444"/>
          </a:xfrm>
          <a:prstGeom prst="rect">
            <a:avLst/>
          </a:prstGeom>
          <a:noFill/>
        </p:spPr>
        <p:txBody>
          <a:bodyPr wrap="square" lIns="0" tIns="0" rIns="0" bIns="0" rtlCol="0">
            <a:spAutoFit/>
          </a:bodyPr>
          <a:lstStyle/>
          <a:p>
            <a:pPr defTabSz="457200"/>
            <a:r>
              <a:rPr lang="en-US" sz="1400" dirty="0" err="1">
                <a:solidFill>
                  <a:prstClr val="black">
                    <a:lumMod val="75000"/>
                    <a:lumOff val="25000"/>
                  </a:prstClr>
                </a:solidFill>
                <a:latin typeface="Arial"/>
                <a:cs typeface="Arial"/>
              </a:rPr>
              <a:t>aspect.com</a:t>
            </a:r>
            <a:endParaRPr lang="en-US" sz="1400" dirty="0">
              <a:solidFill>
                <a:prstClr val="black">
                  <a:lumMod val="75000"/>
                  <a:lumOff val="25000"/>
                </a:prstClr>
              </a:solidFill>
              <a:latin typeface="Arial"/>
              <a:cs typeface="Arial"/>
            </a:endParaRPr>
          </a:p>
        </p:txBody>
      </p:sp>
      <p:pic>
        <p:nvPicPr>
          <p:cNvPr id="8" name="Picture 7" descr="Aspect_Msft_InvestingLogo_White.png"/>
          <p:cNvPicPr>
            <a:picLocks noChangeAspect="1"/>
          </p:cNvPicPr>
          <p:nvPr userDrawn="1"/>
        </p:nvPicPr>
        <p:blipFill>
          <a:blip r:embed="rId6"/>
          <a:stretch>
            <a:fillRect/>
          </a:stretch>
        </p:blipFill>
        <p:spPr>
          <a:xfrm>
            <a:off x="7221665" y="478858"/>
            <a:ext cx="1507471" cy="511741"/>
          </a:xfrm>
          <a:prstGeom prst="rect">
            <a:avLst/>
          </a:prstGeom>
        </p:spPr>
      </p:pic>
    </p:spTree>
    <p:extLst>
      <p:ext uri="{BB962C8B-B14F-4D97-AF65-F5344CB8AC3E}">
        <p14:creationId xmlns:p14="http://schemas.microsoft.com/office/powerpoint/2010/main" val="30638539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smtClean="0"/>
              <a:t>Click to edit Master title style</a:t>
            </a:r>
            <a:endParaRPr lang="en-US" dirty="0"/>
          </a:p>
        </p:txBody>
      </p:sp>
      <p:sp>
        <p:nvSpPr>
          <p:cNvPr id="5" name="Text Placeholder 4"/>
          <p:cNvSpPr>
            <a:spLocks noGrp="1"/>
          </p:cNvSpPr>
          <p:nvPr>
            <p:ph type="body" sz="quarter" idx="10"/>
          </p:nvPr>
        </p:nvSpPr>
        <p:spPr>
          <a:xfrm>
            <a:off x="381000" y="1447800"/>
            <a:ext cx="8382000" cy="20005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VS_h_rgb_r_2.png"/>
          <p:cNvPicPr>
            <a:picLocks noChangeAspect="1"/>
          </p:cNvPicPr>
          <p:nvPr/>
        </p:nvPicPr>
        <p:blipFill>
          <a:blip r:embed="rId2" cstate="email"/>
          <a:stretch>
            <a:fillRect/>
          </a:stretch>
        </p:blipFill>
        <p:spPr bwMode="black">
          <a:xfrm>
            <a:off x="6747968" y="6332994"/>
            <a:ext cx="2015032" cy="296406"/>
          </a:xfrm>
          <a:prstGeom prst="rect">
            <a:avLst/>
          </a:prstGeom>
        </p:spPr>
      </p:pic>
      <p:sp>
        <p:nvSpPr>
          <p:cNvPr id="7" name="Footer Placeholder 5"/>
          <p:cNvSpPr>
            <a:spLocks noGrp="1"/>
          </p:cNvSpPr>
          <p:nvPr>
            <p:ph type="ftr" sz="quarter" idx="3"/>
          </p:nvPr>
        </p:nvSpPr>
        <p:spPr>
          <a:xfrm>
            <a:off x="727587" y="6290084"/>
            <a:ext cx="2895600" cy="365125"/>
          </a:xfrm>
          <a:prstGeom prst="rect">
            <a:avLst/>
          </a:prstGeom>
        </p:spPr>
        <p:txBody>
          <a:bodyPr vert="horz" lIns="0" tIns="0" rIns="0" bIns="0" rtlCol="0" anchor="b" anchorCtr="0"/>
          <a:lstStyle>
            <a:lvl1pPr algn="l">
              <a:defRPr sz="900">
                <a:solidFill>
                  <a:schemeClr val="tx1"/>
                </a:solidFill>
              </a:defRPr>
            </a:lvl1pPr>
          </a:lstStyle>
          <a:p>
            <a:r>
              <a:rPr lang="en-US" dirty="0" smtClean="0"/>
              <a:t>Microsoft Confidential</a:t>
            </a:r>
          </a:p>
        </p:txBody>
      </p:sp>
      <p:sp>
        <p:nvSpPr>
          <p:cNvPr id="10" name="Slide Number Placeholder 4"/>
          <p:cNvSpPr>
            <a:spLocks noGrp="1"/>
          </p:cNvSpPr>
          <p:nvPr>
            <p:ph type="sldNum" sz="quarter" idx="4"/>
          </p:nvPr>
        </p:nvSpPr>
        <p:spPr>
          <a:xfrm>
            <a:off x="381000" y="6290084"/>
            <a:ext cx="349250" cy="365125"/>
          </a:xfrm>
          <a:prstGeom prst="rect">
            <a:avLst/>
          </a:prstGeom>
        </p:spPr>
        <p:txBody>
          <a:bodyPr vert="horz" lIns="0" tIns="0" rIns="0" bIns="0" rtlCol="0" anchor="b" anchorCtr="0"/>
          <a:lstStyle>
            <a:lvl1pPr algn="l">
              <a:defRPr sz="900">
                <a:solidFill>
                  <a:schemeClr val="tx1">
                    <a:tint val="75000"/>
                  </a:schemeClr>
                </a:solidFill>
              </a:defRPr>
            </a:lvl1pPr>
          </a:lstStyle>
          <a:p>
            <a:fld id="{1AD4D6FE-0D95-422C-A401-E733BBF8EB07}" type="slidenum">
              <a:rPr lang="en-US" smtClean="0"/>
              <a:pPr/>
              <a:t>‹#›</a:t>
            </a:fld>
            <a:endParaRPr lang="en-US" dirty="0"/>
          </a:p>
        </p:txBody>
      </p:sp>
    </p:spTree>
    <p:extLst>
      <p:ext uri="{BB962C8B-B14F-4D97-AF65-F5344CB8AC3E}">
        <p14:creationId xmlns:p14="http://schemas.microsoft.com/office/powerpoint/2010/main" val="190104926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3" name="Picture 2" descr="VS_h_rgb_r_2.png"/>
          <p:cNvPicPr>
            <a:picLocks noChangeAspect="1"/>
          </p:cNvPicPr>
          <p:nvPr/>
        </p:nvPicPr>
        <p:blipFill>
          <a:blip r:embed="rId2" cstate="email"/>
          <a:stretch>
            <a:fillRect/>
          </a:stretch>
        </p:blipFill>
        <p:spPr bwMode="black">
          <a:xfrm>
            <a:off x="6747968" y="6332994"/>
            <a:ext cx="2015032" cy="296406"/>
          </a:xfrm>
          <a:prstGeom prst="rect">
            <a:avLst/>
          </a:prstGeom>
        </p:spPr>
      </p:pic>
      <p:sp>
        <p:nvSpPr>
          <p:cNvPr id="7" name="Footer Placeholder 5"/>
          <p:cNvSpPr>
            <a:spLocks noGrp="1"/>
          </p:cNvSpPr>
          <p:nvPr>
            <p:ph type="ftr" sz="quarter" idx="3"/>
          </p:nvPr>
        </p:nvSpPr>
        <p:spPr>
          <a:xfrm>
            <a:off x="727587" y="6290084"/>
            <a:ext cx="2895600" cy="365125"/>
          </a:xfrm>
          <a:prstGeom prst="rect">
            <a:avLst/>
          </a:prstGeom>
        </p:spPr>
        <p:txBody>
          <a:bodyPr vert="horz" lIns="0" tIns="0" rIns="0" bIns="0" rtlCol="0" anchor="b" anchorCtr="0"/>
          <a:lstStyle>
            <a:lvl1pPr algn="l">
              <a:defRPr sz="900">
                <a:solidFill>
                  <a:schemeClr val="tx1"/>
                </a:solidFill>
              </a:defRPr>
            </a:lvl1pPr>
          </a:lstStyle>
          <a:p>
            <a:r>
              <a:rPr lang="en-US" dirty="0" smtClean="0"/>
              <a:t>Microsoft Confidential</a:t>
            </a:r>
          </a:p>
        </p:txBody>
      </p:sp>
      <p:sp>
        <p:nvSpPr>
          <p:cNvPr id="8" name="Slide Number Placeholder 4"/>
          <p:cNvSpPr>
            <a:spLocks noGrp="1"/>
          </p:cNvSpPr>
          <p:nvPr>
            <p:ph type="sldNum" sz="quarter" idx="4"/>
          </p:nvPr>
        </p:nvSpPr>
        <p:spPr>
          <a:xfrm>
            <a:off x="381000" y="6290084"/>
            <a:ext cx="349250" cy="365125"/>
          </a:xfrm>
          <a:prstGeom prst="rect">
            <a:avLst/>
          </a:prstGeom>
        </p:spPr>
        <p:txBody>
          <a:bodyPr vert="horz" lIns="0" tIns="0" rIns="0" bIns="0" rtlCol="0" anchor="b" anchorCtr="0"/>
          <a:lstStyle>
            <a:lvl1pPr algn="l">
              <a:defRPr sz="900">
                <a:solidFill>
                  <a:schemeClr val="tx1">
                    <a:tint val="75000"/>
                  </a:schemeClr>
                </a:solidFill>
              </a:defRPr>
            </a:lvl1pPr>
          </a:lstStyle>
          <a:p>
            <a:fld id="{1AD4D6FE-0D95-422C-A401-E733BBF8EB07}" type="slidenum">
              <a:rPr lang="en-US" smtClean="0"/>
              <a:pPr/>
              <a:t>‹#›</a:t>
            </a:fld>
            <a:endParaRPr lang="en-US" dirty="0"/>
          </a:p>
        </p:txBody>
      </p:sp>
    </p:spTree>
    <p:extLst>
      <p:ext uri="{BB962C8B-B14F-4D97-AF65-F5344CB8AC3E}">
        <p14:creationId xmlns:p14="http://schemas.microsoft.com/office/powerpoint/2010/main" val="381892391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27038"/>
            <a:ext cx="4419600" cy="792162"/>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1000" y="1600200"/>
            <a:ext cx="4419600" cy="4525963"/>
          </a:xfrm>
        </p:spPr>
        <p:txBody>
          <a:bodyPr/>
          <a:lstStyle>
            <a:lvl1pPr>
              <a:buFont typeface="Wingdings" pitchFamily="2" charset="2"/>
              <a:buChar char="§"/>
              <a:defRPr sz="2000"/>
            </a:lvl1pPr>
            <a:lvl2pPr>
              <a:buFont typeface="Arial" pitchFamily="34" charset="0"/>
              <a:buChar char="•"/>
              <a:defRPr sz="1800"/>
            </a:lvl2pPr>
            <a:lvl3pPr>
              <a:buFont typeface="Courier New" pitchFamily="49" charset="0"/>
              <a:buChar char="o"/>
              <a:defRPr sz="1600"/>
            </a:lvl3pPr>
            <a:lvl4pPr>
              <a:buFont typeface="Wingdings" pitchFamily="2" charset="2"/>
              <a:buChar char="Ø"/>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7" name="Slide Number Placeholder 6"/>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8" name="Rectangle 7"/>
          <p:cNvSpPr/>
          <p:nvPr userDrawn="1"/>
        </p:nvSpPr>
        <p:spPr>
          <a:xfrm>
            <a:off x="5093210" y="902732"/>
            <a:ext cx="3874010" cy="5269468"/>
          </a:xfrm>
          <a:prstGeom prst="rect">
            <a:avLst/>
          </a:prstGeom>
          <a:gradFill flip="none" rotWithShape="1">
            <a:gsLst>
              <a:gs pos="0">
                <a:schemeClr val="bg1">
                  <a:lumMod val="65000"/>
                </a:schemeClr>
              </a:gs>
              <a:gs pos="75000">
                <a:srgbClr val="FFFFFF"/>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9" name="Rectangle 8"/>
          <p:cNvSpPr/>
          <p:nvPr userDrawn="1"/>
        </p:nvSpPr>
        <p:spPr>
          <a:xfrm>
            <a:off x="5093210" y="381000"/>
            <a:ext cx="3874010" cy="52173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
        <p:nvSpPr>
          <p:cNvPr id="11" name="Content Placeholder 2"/>
          <p:cNvSpPr>
            <a:spLocks noGrp="1"/>
          </p:cNvSpPr>
          <p:nvPr userDrawn="1">
            <p:ph idx="13"/>
          </p:nvPr>
        </p:nvSpPr>
        <p:spPr>
          <a:xfrm>
            <a:off x="5257800" y="1101169"/>
            <a:ext cx="3493010" cy="4842431"/>
          </a:xfrm>
        </p:spPr>
        <p:txBody>
          <a:bodyPr/>
          <a:lstStyle>
            <a:lvl1pPr>
              <a:buClr>
                <a:schemeClr val="bg1"/>
              </a:buClr>
              <a:defRPr/>
            </a:lvl1pPr>
          </a:lstStyle>
          <a:p>
            <a:r>
              <a:rPr lang="en-US" dirty="0" smtClean="0"/>
              <a:t>Bullets or quote</a:t>
            </a:r>
            <a:endParaRPr lang="en-US" dirty="0"/>
          </a:p>
        </p:txBody>
      </p:sp>
      <p:sp>
        <p:nvSpPr>
          <p:cNvPr id="13" name="Text Placeholder 12"/>
          <p:cNvSpPr>
            <a:spLocks noGrp="1"/>
          </p:cNvSpPr>
          <p:nvPr>
            <p:ph type="body" sz="quarter" idx="14" hasCustomPrompt="1"/>
          </p:nvPr>
        </p:nvSpPr>
        <p:spPr>
          <a:xfrm>
            <a:off x="5257800" y="503238"/>
            <a:ext cx="3492500" cy="334962"/>
          </a:xfrm>
        </p:spPr>
        <p:txBody>
          <a:bodyPr/>
          <a:lstStyle>
            <a:lvl1pPr>
              <a:buNone/>
              <a:defRPr>
                <a:solidFill>
                  <a:schemeClr val="bg1"/>
                </a:solidFill>
              </a:defRPr>
            </a:lvl1pPr>
            <a:lvl2pPr>
              <a:buNone/>
              <a:defRPr/>
            </a:lvl2pPr>
          </a:lstStyle>
          <a:p>
            <a:pPr lvl="0"/>
            <a:r>
              <a:rPr lang="en-US" dirty="0" smtClean="0"/>
              <a:t>Sidebar Text Placeholder</a:t>
            </a:r>
          </a:p>
        </p:txBody>
      </p:sp>
    </p:spTree>
    <p:extLst>
      <p:ext uri="{BB962C8B-B14F-4D97-AF65-F5344CB8AC3E}">
        <p14:creationId xmlns:p14="http://schemas.microsoft.com/office/powerpoint/2010/main" val="1108533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5" name="Slide Number Placeholder 4"/>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6" name="Rectangle 5"/>
          <p:cNvSpPr/>
          <p:nvPr userDrawn="1"/>
        </p:nvSpPr>
        <p:spPr>
          <a:xfrm>
            <a:off x="0" y="152400"/>
            <a:ext cx="9144000" cy="6705600"/>
          </a:xfrm>
          <a:prstGeom prst="rect">
            <a:avLst/>
          </a:prstGeom>
          <a:gradFill flip="none" rotWithShape="1">
            <a:gsLst>
              <a:gs pos="0">
                <a:schemeClr val="accent2"/>
              </a:gs>
              <a:gs pos="54000">
                <a:schemeClr val="accent1"/>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7" name="Picture 6" descr="UCrings_WHITE-01.png"/>
          <p:cNvPicPr>
            <a:picLocks noChangeAspect="1"/>
          </p:cNvPicPr>
          <p:nvPr userDrawn="1"/>
        </p:nvPicPr>
        <p:blipFill>
          <a:blip r:embed="rId2">
            <a:alphaModFix amt="38000"/>
          </a:blip>
          <a:srcRect l="42578" t="22936" r="32224" b="45808"/>
          <a:stretch>
            <a:fillRect/>
          </a:stretch>
        </p:blipFill>
        <p:spPr>
          <a:xfrm>
            <a:off x="0" y="2667000"/>
            <a:ext cx="9144000" cy="4191000"/>
          </a:xfrm>
          <a:prstGeom prst="rect">
            <a:avLst/>
          </a:prstGeom>
        </p:spPr>
      </p:pic>
      <p:pic>
        <p:nvPicPr>
          <p:cNvPr id="8" name="Picture 7" descr="ASP_LogoProcess_NEW.png"/>
          <p:cNvPicPr>
            <a:picLocks noChangeAspect="1"/>
          </p:cNvPicPr>
          <p:nvPr userDrawn="1"/>
        </p:nvPicPr>
        <p:blipFill>
          <a:blip r:embed="rId3">
            <a:lum bright="-3000"/>
          </a:blip>
          <a:stretch>
            <a:fillRect/>
          </a:stretch>
        </p:blipFill>
        <p:spPr>
          <a:xfrm>
            <a:off x="7315200" y="6428661"/>
            <a:ext cx="1450587" cy="353139"/>
          </a:xfrm>
          <a:prstGeom prst="rect">
            <a:avLst/>
          </a:prstGeom>
        </p:spPr>
      </p:pic>
      <p:sp>
        <p:nvSpPr>
          <p:cNvPr id="9" name="Title 1"/>
          <p:cNvSpPr>
            <a:spLocks noGrp="1"/>
          </p:cNvSpPr>
          <p:nvPr>
            <p:ph type="title"/>
          </p:nvPr>
        </p:nvSpPr>
        <p:spPr>
          <a:xfrm>
            <a:off x="381000" y="427038"/>
            <a:ext cx="8369810" cy="792162"/>
          </a:xfrm>
        </p:spPr>
        <p:txBody>
          <a:bodyPr/>
          <a:lstStyle>
            <a:lvl1pPr>
              <a:defRPr>
                <a:solidFill>
                  <a:schemeClr val="bg1"/>
                </a:solidFill>
              </a:defRPr>
            </a:lvl1pPr>
          </a:lstStyle>
          <a:p>
            <a:r>
              <a:rPr lang="en-US" dirty="0" smtClean="0"/>
              <a:t>Click to edit Master title style</a:t>
            </a:r>
            <a:endParaRPr lang="en-US" dirty="0"/>
          </a:p>
        </p:txBody>
      </p:sp>
      <p:sp>
        <p:nvSpPr>
          <p:cNvPr id="10" name="Content Placeholder 2"/>
          <p:cNvSpPr>
            <a:spLocks noGrp="1"/>
          </p:cNvSpPr>
          <p:nvPr>
            <p:ph idx="1"/>
          </p:nvPr>
        </p:nvSpPr>
        <p:spPr>
          <a:xfrm>
            <a:off x="381000" y="1371600"/>
            <a:ext cx="8369810" cy="4754563"/>
          </a:xfrm>
        </p:spPr>
        <p:txBody>
          <a:bodyPr/>
          <a:lstStyle>
            <a:lvl1pPr>
              <a:buClr>
                <a:schemeClr val="bg1"/>
              </a:buClr>
              <a:buFont typeface="Wingdings" pitchFamily="2" charset="2"/>
              <a:buChar char="§"/>
              <a:defRPr/>
            </a:lvl1pPr>
            <a:lvl2pPr>
              <a:buClr>
                <a:schemeClr val="bg1"/>
              </a:buClr>
              <a:buFont typeface="Arial" pitchFamily="34" charset="0"/>
              <a:buChar char="•"/>
              <a:defRPr/>
            </a:lvl2pPr>
            <a:lvl3pPr>
              <a:buClr>
                <a:schemeClr val="bg1"/>
              </a:buClr>
              <a:buFont typeface="Courier New" pitchFamily="49" charset="0"/>
              <a:buChar char="o"/>
              <a:defRPr/>
            </a:lvl3pPr>
            <a:lvl4pPr>
              <a:buClr>
                <a:schemeClr val="bg1"/>
              </a:buClr>
              <a:buFont typeface="Wingdings" pitchFamily="2" charset="2"/>
              <a:buChar char="Ø"/>
              <a:defRPr/>
            </a:lvl4pPr>
            <a:lvl5pPr>
              <a:buClr>
                <a:schemeClr val="bg1"/>
              </a:buClr>
              <a:buFont typeface="Arial"/>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15308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152400"/>
            <a:ext cx="9144000" cy="6705600"/>
          </a:xfrm>
          <a:prstGeom prst="rect">
            <a:avLst/>
          </a:prstGeom>
          <a:gradFill flip="none" rotWithShape="1">
            <a:gsLst>
              <a:gs pos="23000">
                <a:schemeClr val="tx2"/>
              </a:gs>
              <a:gs pos="100000">
                <a:schemeClr val="accent2"/>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8" name="Picture 7"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pic>
        <p:nvPicPr>
          <p:cNvPr id="9" name="Picture 8" descr="ASP_LOGO_AspectBlue_Process.png"/>
          <p:cNvPicPr>
            <a:picLocks noChangeAspect="1"/>
          </p:cNvPicPr>
          <p:nvPr userDrawn="1"/>
        </p:nvPicPr>
        <p:blipFill>
          <a:blip r:embed="rId3">
            <a:lum contrast="5000"/>
          </a:blip>
          <a:stretch>
            <a:fillRect/>
          </a:stretch>
        </p:blipFill>
        <p:spPr>
          <a:xfrm>
            <a:off x="7315200" y="6429905"/>
            <a:ext cx="1429333" cy="348444"/>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10" name="Picture 9"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4055918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0" name="Rectangle 9"/>
          <p:cNvSpPr/>
          <p:nvPr userDrawn="1"/>
        </p:nvSpPr>
        <p:spPr>
          <a:xfrm>
            <a:off x="0" y="152400"/>
            <a:ext cx="9144000" cy="6705600"/>
          </a:xfrm>
          <a:prstGeom prst="rect">
            <a:avLst/>
          </a:prstGeom>
          <a:gradFill flip="none" rotWithShape="1">
            <a:gsLst>
              <a:gs pos="0">
                <a:schemeClr val="accent2"/>
              </a:gs>
              <a:gs pos="100000">
                <a:schemeClr val="accent1"/>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1" name="Picture 10"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pic>
        <p:nvPicPr>
          <p:cNvPr id="12" name="Picture 11" descr="ASP_LOGO_ReverseCorp_Process.png"/>
          <p:cNvPicPr>
            <a:picLocks noChangeAspect="1"/>
          </p:cNvPicPr>
          <p:nvPr userDrawn="1"/>
        </p:nvPicPr>
        <p:blipFill>
          <a:blip r:embed="rId3"/>
          <a:stretch>
            <a:fillRect/>
          </a:stretch>
        </p:blipFill>
        <p:spPr>
          <a:xfrm>
            <a:off x="7315200" y="6421930"/>
            <a:ext cx="1435610" cy="359870"/>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9" name="Picture 8"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219459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9" name="Rectangle 8"/>
          <p:cNvSpPr/>
          <p:nvPr userDrawn="1"/>
        </p:nvSpPr>
        <p:spPr>
          <a:xfrm>
            <a:off x="0" y="152400"/>
            <a:ext cx="9144000" cy="6705600"/>
          </a:xfrm>
          <a:prstGeom prst="rect">
            <a:avLst/>
          </a:prstGeom>
          <a:gradFill flip="none" rotWithShape="1">
            <a:gsLst>
              <a:gs pos="12000">
                <a:srgbClr val="AA4B23"/>
              </a:gs>
              <a:gs pos="100000">
                <a:srgbClr val="E07523"/>
              </a:gs>
            </a:gsLst>
            <a:lin ang="16200000" scaled="0"/>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3" name="Picture 12"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pic>
        <p:nvPicPr>
          <p:cNvPr id="14" name="Picture 13" descr="ASP_LOGO_Orange_Process.png"/>
          <p:cNvPicPr>
            <a:picLocks noChangeAspect="1"/>
          </p:cNvPicPr>
          <p:nvPr userDrawn="1"/>
        </p:nvPicPr>
        <p:blipFill>
          <a:blip r:embed="rId3">
            <a:lum contrast="-3000"/>
          </a:blip>
          <a:stretch>
            <a:fillRect/>
          </a:stretch>
        </p:blipFill>
        <p:spPr>
          <a:xfrm>
            <a:off x="7315200" y="6433537"/>
            <a:ext cx="1428591" cy="348263"/>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sp>
        <p:nvSpPr>
          <p:cNvPr id="15" name="Rectangle 14"/>
          <p:cNvSpPr/>
          <p:nvPr userDrawn="1"/>
        </p:nvSpPr>
        <p:spPr>
          <a:xfrm>
            <a:off x="0" y="0"/>
            <a:ext cx="9144000" cy="152400"/>
          </a:xfrm>
          <a:prstGeom prst="rect">
            <a:avLst/>
          </a:prstGeom>
          <a:solidFill>
            <a:srgbClr val="AA4B2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0" name="Picture 9"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620495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10" name="Rectangle 9"/>
          <p:cNvSpPr/>
          <p:nvPr userDrawn="1"/>
        </p:nvSpPr>
        <p:spPr>
          <a:xfrm>
            <a:off x="0" y="152400"/>
            <a:ext cx="9144000" cy="6705600"/>
          </a:xfrm>
          <a:prstGeom prst="rect">
            <a:avLst/>
          </a:prstGeom>
          <a:gradFill>
            <a:gsLst>
              <a:gs pos="0">
                <a:schemeClr val="accent3">
                  <a:lumMod val="50000"/>
                </a:schemeClr>
              </a:gs>
              <a:gs pos="100000">
                <a:schemeClr val="accent3"/>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1" name="Picture 10"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sp>
        <p:nvSpPr>
          <p:cNvPr id="12" name="Rectangle 11"/>
          <p:cNvSpPr/>
          <p:nvPr userDrawn="1"/>
        </p:nvSpPr>
        <p:spPr>
          <a:xfrm>
            <a:off x="0" y="0"/>
            <a:ext cx="9144000" cy="152400"/>
          </a:xfrm>
          <a:prstGeom prst="rect">
            <a:avLst/>
          </a:prstGeom>
          <a:solidFill>
            <a:srgbClr val="29371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6" name="Picture 15" descr="ASP_LOGO_Green_Process.png"/>
          <p:cNvPicPr>
            <a:picLocks noChangeAspect="1"/>
          </p:cNvPicPr>
          <p:nvPr userDrawn="1"/>
        </p:nvPicPr>
        <p:blipFill>
          <a:blip r:embed="rId3"/>
          <a:stretch>
            <a:fillRect/>
          </a:stretch>
        </p:blipFill>
        <p:spPr>
          <a:xfrm>
            <a:off x="7315200" y="6429905"/>
            <a:ext cx="1447800" cy="351895"/>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13" name="Picture 12"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3713311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sp>
        <p:nvSpPr>
          <p:cNvPr id="13" name="Rectangle 12"/>
          <p:cNvSpPr/>
          <p:nvPr userDrawn="1"/>
        </p:nvSpPr>
        <p:spPr>
          <a:xfrm>
            <a:off x="0" y="152400"/>
            <a:ext cx="9144000" cy="6705600"/>
          </a:xfrm>
          <a:prstGeom prst="rect">
            <a:avLst/>
          </a:prstGeom>
          <a:gradFill>
            <a:gsLst>
              <a:gs pos="1000">
                <a:schemeClr val="accent5">
                  <a:lumMod val="50000"/>
                </a:schemeClr>
              </a:gs>
              <a:gs pos="100000">
                <a:schemeClr val="accent5"/>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4" name="Picture 13" descr="UCrings_WHITE-01.png"/>
          <p:cNvPicPr>
            <a:picLocks noChangeAspect="1"/>
          </p:cNvPicPr>
          <p:nvPr userDrawn="1"/>
        </p:nvPicPr>
        <p:blipFill>
          <a:blip r:embed="rId2">
            <a:alphaModFix amt="18000"/>
          </a:blip>
          <a:srcRect l="42578" t="22936" r="32224" b="45808"/>
          <a:stretch>
            <a:fillRect/>
          </a:stretch>
        </p:blipFill>
        <p:spPr>
          <a:xfrm>
            <a:off x="0" y="2667000"/>
            <a:ext cx="9144000" cy="4191000"/>
          </a:xfrm>
          <a:prstGeom prst="rect">
            <a:avLst/>
          </a:prstGeom>
        </p:spPr>
      </p:pic>
      <p:sp>
        <p:nvSpPr>
          <p:cNvPr id="15" name="Rectangle 14"/>
          <p:cNvSpPr/>
          <p:nvPr userDrawn="1"/>
        </p:nvSpPr>
        <p:spPr>
          <a:xfrm>
            <a:off x="0" y="0"/>
            <a:ext cx="9144000" cy="152400"/>
          </a:xfrm>
          <a:prstGeom prst="rect">
            <a:avLst/>
          </a:prstGeom>
          <a:solidFill>
            <a:schemeClr val="accent5">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7" name="Picture 16" descr="ASP_LOGO_Purple_Process.png"/>
          <p:cNvPicPr>
            <a:picLocks noChangeAspect="1"/>
          </p:cNvPicPr>
          <p:nvPr userDrawn="1"/>
        </p:nvPicPr>
        <p:blipFill>
          <a:blip r:embed="rId3"/>
          <a:stretch>
            <a:fillRect/>
          </a:stretch>
        </p:blipFill>
        <p:spPr>
          <a:xfrm>
            <a:off x="7315200" y="6428854"/>
            <a:ext cx="1447800" cy="352946"/>
          </a:xfrm>
          <a:prstGeom prst="rect">
            <a:avLst/>
          </a:prstGeom>
        </p:spPr>
      </p:pic>
      <p:sp>
        <p:nvSpPr>
          <p:cNvPr id="2" name="Title 1"/>
          <p:cNvSpPr>
            <a:spLocks noGrp="1"/>
          </p:cNvSpPr>
          <p:nvPr>
            <p:ph type="ctrTitle"/>
          </p:nvPr>
        </p:nvSpPr>
        <p:spPr>
          <a:xfrm>
            <a:off x="381000" y="2130425"/>
            <a:ext cx="8077200" cy="1470025"/>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81000" y="3886200"/>
            <a:ext cx="73914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6" name="Slide Number Placeholder 5"/>
          <p:cNvSpPr>
            <a:spLocks noGrp="1"/>
          </p:cNvSpPr>
          <p:nvPr>
            <p:ph type="sldNum" sz="quarter" idx="12"/>
          </p:nvPr>
        </p:nvSpPr>
        <p:spPr/>
        <p:txBody>
          <a:bodyPr/>
          <a:lstStyle/>
          <a:p>
            <a:fld id="{6A54DE11-6ECF-430E-946C-16913C17A995}" type="slidenum">
              <a:rPr lang="en-US" smtClean="0">
                <a:solidFill>
                  <a:prstClr val="white"/>
                </a:solidFill>
              </a:rPr>
              <a:pPr/>
              <a:t>‹#›</a:t>
            </a:fld>
            <a:endParaRPr lang="en-US">
              <a:solidFill>
                <a:prstClr val="white"/>
              </a:solidFill>
            </a:endParaRPr>
          </a:p>
        </p:txBody>
      </p:sp>
      <p:pic>
        <p:nvPicPr>
          <p:cNvPr id="10" name="Picture 9" descr="Aspect_Msft_InvestingLogo_White.png"/>
          <p:cNvPicPr>
            <a:picLocks noChangeAspect="1"/>
          </p:cNvPicPr>
          <p:nvPr userDrawn="1"/>
        </p:nvPicPr>
        <p:blipFill>
          <a:blip r:embed="rId4"/>
          <a:stretch>
            <a:fillRect/>
          </a:stretch>
        </p:blipFill>
        <p:spPr>
          <a:xfrm>
            <a:off x="7687736" y="478859"/>
            <a:ext cx="1041400" cy="353524"/>
          </a:xfrm>
          <a:prstGeom prst="rect">
            <a:avLst/>
          </a:prstGeom>
        </p:spPr>
      </p:pic>
    </p:spTree>
    <p:extLst>
      <p:ext uri="{BB962C8B-B14F-4D97-AF65-F5344CB8AC3E}">
        <p14:creationId xmlns:p14="http://schemas.microsoft.com/office/powerpoint/2010/main" val="2423555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image" Target="../media/image2.pn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0" y="152400"/>
            <a:ext cx="9144000" cy="3733800"/>
          </a:xfrm>
          <a:prstGeom prst="rect">
            <a:avLst/>
          </a:prstGeom>
          <a:gradFill>
            <a:gsLst>
              <a:gs pos="0">
                <a:schemeClr val="bg1"/>
              </a:gs>
              <a:gs pos="100000">
                <a:schemeClr val="accent1"/>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0" name="Picture 9" descr="UCrings_Small_CORP_BLUE.png"/>
          <p:cNvPicPr>
            <a:picLocks noChangeAspect="1"/>
          </p:cNvPicPr>
          <p:nvPr userDrawn="1"/>
        </p:nvPicPr>
        <p:blipFill>
          <a:blip r:embed="rId12">
            <a:alphaModFix amt="44000"/>
          </a:blip>
          <a:srcRect b="55353"/>
          <a:stretch>
            <a:fillRect/>
          </a:stretch>
        </p:blipFill>
        <p:spPr>
          <a:xfrm>
            <a:off x="0" y="5410200"/>
            <a:ext cx="5715000" cy="1473720"/>
          </a:xfrm>
          <a:prstGeom prst="rect">
            <a:avLst/>
          </a:prstGeom>
        </p:spPr>
      </p:pic>
      <p:sp>
        <p:nvSpPr>
          <p:cNvPr id="8" name="Rectangle 7"/>
          <p:cNvSpPr/>
          <p:nvPr userDrawn="1"/>
        </p:nvSpPr>
        <p:spPr>
          <a:xfrm>
            <a:off x="0" y="6324600"/>
            <a:ext cx="9144000" cy="5334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defTabSz="457200"/>
            <a:endParaRPr lang="en-US">
              <a:solidFill>
                <a:prstClr val="white"/>
              </a:solidFill>
            </a:endParaRPr>
          </a:p>
        </p:txBody>
      </p:sp>
      <p:sp>
        <p:nvSpPr>
          <p:cNvPr id="2" name="Title Placeholder 1"/>
          <p:cNvSpPr>
            <a:spLocks noGrp="1"/>
          </p:cNvSpPr>
          <p:nvPr>
            <p:ph type="title"/>
          </p:nvPr>
        </p:nvSpPr>
        <p:spPr>
          <a:xfrm>
            <a:off x="381000" y="427038"/>
            <a:ext cx="8369810" cy="792162"/>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371600"/>
            <a:ext cx="8369810" cy="4754563"/>
          </a:xfrm>
          <a:prstGeom prst="rect">
            <a:avLst/>
          </a:prstGeom>
        </p:spPr>
        <p:txBody>
          <a:bodyPr vert="horz" lIns="0" tIns="0" rIns="0" bIns="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629400"/>
            <a:ext cx="2895600" cy="196851"/>
          </a:xfrm>
          <a:prstGeom prst="rect">
            <a:avLst/>
          </a:prstGeom>
        </p:spPr>
        <p:txBody>
          <a:bodyPr vert="horz" lIns="0" tIns="0" rIns="91440" bIns="0" rtlCol="0" anchor="t"/>
          <a:lstStyle>
            <a:lvl1pPr algn="ctr">
              <a:defRPr sz="700">
                <a:solidFill>
                  <a:schemeClr val="bg1"/>
                </a:solidFill>
                <a:latin typeface="Arial"/>
                <a:cs typeface="Arial"/>
              </a:defRPr>
            </a:lvl1pPr>
          </a:lstStyle>
          <a:p>
            <a:pPr defTabSz="457200"/>
            <a:r>
              <a:rPr lang="en-US" smtClean="0">
                <a:solidFill>
                  <a:prstClr val="white"/>
                </a:solidFill>
              </a:rPr>
              <a:t>©2009 Aspect Software, Inc. All rights reserved.</a:t>
            </a:r>
            <a:endParaRPr lang="en-US" dirty="0">
              <a:solidFill>
                <a:prstClr val="white"/>
              </a:solidFill>
            </a:endParaRPr>
          </a:p>
        </p:txBody>
      </p:sp>
      <p:sp>
        <p:nvSpPr>
          <p:cNvPr id="6" name="Slide Number Placeholder 5"/>
          <p:cNvSpPr>
            <a:spLocks noGrp="1"/>
          </p:cNvSpPr>
          <p:nvPr>
            <p:ph type="sldNum" sz="quarter" idx="4"/>
          </p:nvPr>
        </p:nvSpPr>
        <p:spPr>
          <a:xfrm>
            <a:off x="381000" y="6508750"/>
            <a:ext cx="2133600" cy="196850"/>
          </a:xfrm>
          <a:prstGeom prst="rect">
            <a:avLst/>
          </a:prstGeom>
        </p:spPr>
        <p:txBody>
          <a:bodyPr vert="horz" wrap="none" lIns="0" tIns="0" rIns="0" bIns="0" rtlCol="0" anchor="t" anchorCtr="0"/>
          <a:lstStyle>
            <a:lvl1pPr algn="l">
              <a:defRPr sz="1000">
                <a:solidFill>
                  <a:schemeClr val="bg1"/>
                </a:solidFill>
                <a:latin typeface="Arial"/>
                <a:cs typeface="Arial"/>
              </a:defRPr>
            </a:lvl1pPr>
          </a:lstStyle>
          <a:p>
            <a:pPr defTabSz="457200"/>
            <a:fld id="{6A54DE11-6ECF-430E-946C-16913C17A995}" type="slidenum">
              <a:rPr lang="en-US" smtClean="0">
                <a:solidFill>
                  <a:prstClr val="white"/>
                </a:solidFill>
              </a:rPr>
              <a:pPr defTabSz="457200"/>
              <a:t>‹#›</a:t>
            </a:fld>
            <a:endParaRPr lang="en-US" dirty="0">
              <a:solidFill>
                <a:prstClr val="white"/>
              </a:solidFill>
            </a:endParaRPr>
          </a:p>
        </p:txBody>
      </p:sp>
      <p:sp>
        <p:nvSpPr>
          <p:cNvPr id="7" name="Rectangle 6"/>
          <p:cNvSpPr/>
          <p:nvPr userDrawn="1"/>
        </p:nvSpPr>
        <p:spPr>
          <a:xfrm>
            <a:off x="0" y="0"/>
            <a:ext cx="9144000" cy="152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3" name="Picture 12" descr="ASP_LOGO_ReverseCorp_Process.png"/>
          <p:cNvPicPr>
            <a:picLocks noChangeAspect="1"/>
          </p:cNvPicPr>
          <p:nvPr userDrawn="1"/>
        </p:nvPicPr>
        <p:blipFill>
          <a:blip r:embed="rId13"/>
          <a:stretch>
            <a:fillRect/>
          </a:stretch>
        </p:blipFill>
        <p:spPr>
          <a:xfrm>
            <a:off x="7315200" y="6421930"/>
            <a:ext cx="1435610" cy="359870"/>
          </a:xfrm>
          <a:prstGeom prst="rect">
            <a:avLst/>
          </a:prstGeom>
        </p:spPr>
      </p:pic>
    </p:spTree>
    <p:extLst>
      <p:ext uri="{BB962C8B-B14F-4D97-AF65-F5344CB8AC3E}">
        <p14:creationId xmlns:p14="http://schemas.microsoft.com/office/powerpoint/2010/main" val="40897649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hf hdr="0" dt="0"/>
  <p:txStyles>
    <p:titleStyle>
      <a:lvl1pPr algn="l" defTabSz="457200" rtl="0" eaLnBrk="1" latinLnBrk="0" hangingPunct="1">
        <a:spcBef>
          <a:spcPct val="0"/>
        </a:spcBef>
        <a:buNone/>
        <a:defRPr sz="2400" kern="1200">
          <a:solidFill>
            <a:schemeClr val="accent3"/>
          </a:solidFill>
          <a:latin typeface="Arial"/>
          <a:ea typeface="+mj-ea"/>
          <a:cs typeface="Arial"/>
        </a:defRPr>
      </a:lvl1pPr>
    </p:titleStyle>
    <p:bodyStyle>
      <a:lvl1pPr marL="342900" indent="-342900" algn="l" defTabSz="457200" rtl="0" eaLnBrk="1" latinLnBrk="0" hangingPunct="1">
        <a:spcBef>
          <a:spcPct val="20000"/>
        </a:spcBef>
        <a:buClr>
          <a:schemeClr val="accent2"/>
        </a:buClr>
        <a:buFont typeface="Wingdings" pitchFamily="2" charset="2"/>
        <a:buChar char="§"/>
        <a:defRPr sz="1800" kern="1200">
          <a:solidFill>
            <a:schemeClr val="tx1"/>
          </a:solidFill>
          <a:latin typeface="Arial"/>
          <a:ea typeface="+mn-ea"/>
          <a:cs typeface="Arial"/>
        </a:defRPr>
      </a:lvl1pPr>
      <a:lvl2pPr marL="742950" indent="-285750" algn="l" defTabSz="457200" rtl="0" eaLnBrk="1" latinLnBrk="0" hangingPunct="1">
        <a:spcBef>
          <a:spcPct val="20000"/>
        </a:spcBef>
        <a:buClr>
          <a:schemeClr val="accent2"/>
        </a:buClr>
        <a:buFont typeface="Arial" pitchFamily="34" charset="0"/>
        <a:buChar char="•"/>
        <a:defRPr sz="1600" kern="1200">
          <a:solidFill>
            <a:schemeClr val="tx1"/>
          </a:solidFill>
          <a:latin typeface="Arial"/>
          <a:ea typeface="+mn-ea"/>
          <a:cs typeface="Arial"/>
        </a:defRPr>
      </a:lvl2pPr>
      <a:lvl3pPr marL="1143000" indent="-228600" algn="l" defTabSz="457200" rtl="0" eaLnBrk="1" latinLnBrk="0" hangingPunct="1">
        <a:spcBef>
          <a:spcPct val="20000"/>
        </a:spcBef>
        <a:buClr>
          <a:schemeClr val="accent2"/>
        </a:buClr>
        <a:buFont typeface="Courier New" pitchFamily="49" charset="0"/>
        <a:buChar char="o"/>
        <a:defRPr sz="1400" kern="1200">
          <a:solidFill>
            <a:schemeClr val="tx1"/>
          </a:solidFill>
          <a:latin typeface="Arial"/>
          <a:ea typeface="+mn-ea"/>
          <a:cs typeface="Arial"/>
        </a:defRPr>
      </a:lvl3pPr>
      <a:lvl4pPr marL="1600200" indent="-228600" algn="l" defTabSz="457200" rtl="0" eaLnBrk="1" latinLnBrk="0" hangingPunct="1">
        <a:spcBef>
          <a:spcPct val="20000"/>
        </a:spcBef>
        <a:buClr>
          <a:schemeClr val="accent2"/>
        </a:buClr>
        <a:buFont typeface="Wingdings" pitchFamily="2" charset="2"/>
        <a:buChar char="Ø"/>
        <a:defRPr sz="1200" kern="1200">
          <a:solidFill>
            <a:schemeClr val="tx1"/>
          </a:solidFill>
          <a:latin typeface="Arial"/>
          <a:ea typeface="+mn-ea"/>
          <a:cs typeface="Arial"/>
        </a:defRPr>
      </a:lvl4pPr>
      <a:lvl5pPr marL="2057400" indent="-228600" algn="l" defTabSz="457200" rtl="0" eaLnBrk="1" latinLnBrk="0" hangingPunct="1">
        <a:spcBef>
          <a:spcPct val="20000"/>
        </a:spcBef>
        <a:buClr>
          <a:schemeClr val="accent2"/>
        </a:buClr>
        <a:buFont typeface="Lucida Grande"/>
        <a:buChar char="—"/>
        <a:defRPr sz="1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0" y="152400"/>
            <a:ext cx="9144000" cy="3733800"/>
          </a:xfrm>
          <a:prstGeom prst="rect">
            <a:avLst/>
          </a:prstGeom>
          <a:gradFill>
            <a:gsLst>
              <a:gs pos="0">
                <a:schemeClr val="bg1"/>
              </a:gs>
              <a:gs pos="100000">
                <a:schemeClr val="accent1"/>
              </a:gs>
            </a:gsLs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0" name="Picture 9" descr="UCrings_Small_CORP_BLUE.png"/>
          <p:cNvPicPr>
            <a:picLocks noChangeAspect="1"/>
          </p:cNvPicPr>
          <p:nvPr userDrawn="1"/>
        </p:nvPicPr>
        <p:blipFill>
          <a:blip r:embed="rId14">
            <a:alphaModFix amt="44000"/>
          </a:blip>
          <a:srcRect b="55353"/>
          <a:stretch>
            <a:fillRect/>
          </a:stretch>
        </p:blipFill>
        <p:spPr>
          <a:xfrm>
            <a:off x="0" y="5410200"/>
            <a:ext cx="5715000" cy="1473720"/>
          </a:xfrm>
          <a:prstGeom prst="rect">
            <a:avLst/>
          </a:prstGeom>
        </p:spPr>
      </p:pic>
      <p:sp>
        <p:nvSpPr>
          <p:cNvPr id="8" name="Rectangle 7"/>
          <p:cNvSpPr/>
          <p:nvPr userDrawn="1"/>
        </p:nvSpPr>
        <p:spPr>
          <a:xfrm>
            <a:off x="0" y="6324600"/>
            <a:ext cx="9144000" cy="5334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defTabSz="457200"/>
            <a:endParaRPr lang="en-US">
              <a:solidFill>
                <a:prstClr val="white"/>
              </a:solidFill>
            </a:endParaRPr>
          </a:p>
        </p:txBody>
      </p:sp>
      <p:sp>
        <p:nvSpPr>
          <p:cNvPr id="2" name="Title Placeholder 1"/>
          <p:cNvSpPr>
            <a:spLocks noGrp="1"/>
          </p:cNvSpPr>
          <p:nvPr>
            <p:ph type="title"/>
          </p:nvPr>
        </p:nvSpPr>
        <p:spPr>
          <a:xfrm>
            <a:off x="381000" y="427038"/>
            <a:ext cx="8369810" cy="792162"/>
          </a:xfrm>
          <a:prstGeom prst="rect">
            <a:avLst/>
          </a:prstGeom>
        </p:spPr>
        <p:txBody>
          <a:bodyPr vert="horz" lIns="0" tIns="0" rIns="0" bIns="0" rtlCol="0" anchor="t" anchorCtr="0">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371600"/>
            <a:ext cx="8369810" cy="4754563"/>
          </a:xfrm>
          <a:prstGeom prst="rect">
            <a:avLst/>
          </a:prstGeom>
        </p:spPr>
        <p:txBody>
          <a:bodyPr vert="horz" lIns="0" tIns="0" rIns="0" bIns="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629400"/>
            <a:ext cx="2895600" cy="196851"/>
          </a:xfrm>
          <a:prstGeom prst="rect">
            <a:avLst/>
          </a:prstGeom>
        </p:spPr>
        <p:txBody>
          <a:bodyPr vert="horz" lIns="0" tIns="0" rIns="91440" bIns="0" rtlCol="0" anchor="t"/>
          <a:lstStyle>
            <a:lvl1pPr algn="ctr">
              <a:defRPr sz="700">
                <a:solidFill>
                  <a:schemeClr val="bg1"/>
                </a:solidFill>
                <a:latin typeface="Arial"/>
                <a:cs typeface="Arial"/>
              </a:defRPr>
            </a:lvl1pPr>
          </a:lstStyle>
          <a:p>
            <a:pPr defTabSz="457200"/>
            <a:r>
              <a:rPr lang="en-US" smtClean="0">
                <a:solidFill>
                  <a:prstClr val="white"/>
                </a:solidFill>
              </a:rPr>
              <a:t>©2009 Aspect Software, Inc. All rights reserved.</a:t>
            </a:r>
            <a:endParaRPr lang="en-US" dirty="0">
              <a:solidFill>
                <a:prstClr val="white"/>
              </a:solidFill>
            </a:endParaRPr>
          </a:p>
        </p:txBody>
      </p:sp>
      <p:sp>
        <p:nvSpPr>
          <p:cNvPr id="6" name="Slide Number Placeholder 5"/>
          <p:cNvSpPr>
            <a:spLocks noGrp="1"/>
          </p:cNvSpPr>
          <p:nvPr>
            <p:ph type="sldNum" sz="quarter" idx="4"/>
          </p:nvPr>
        </p:nvSpPr>
        <p:spPr>
          <a:xfrm>
            <a:off x="381000" y="6508750"/>
            <a:ext cx="2133600" cy="196850"/>
          </a:xfrm>
          <a:prstGeom prst="rect">
            <a:avLst/>
          </a:prstGeom>
        </p:spPr>
        <p:txBody>
          <a:bodyPr vert="horz" wrap="none" lIns="0" tIns="0" rIns="0" bIns="0" rtlCol="0" anchor="t" anchorCtr="0"/>
          <a:lstStyle>
            <a:lvl1pPr algn="l">
              <a:defRPr sz="1000">
                <a:solidFill>
                  <a:schemeClr val="bg1"/>
                </a:solidFill>
                <a:latin typeface="Arial"/>
                <a:cs typeface="Arial"/>
              </a:defRPr>
            </a:lvl1pPr>
          </a:lstStyle>
          <a:p>
            <a:pPr defTabSz="457200"/>
            <a:fld id="{6A54DE11-6ECF-430E-946C-16913C17A995}" type="slidenum">
              <a:rPr lang="en-US" smtClean="0">
                <a:solidFill>
                  <a:prstClr val="white"/>
                </a:solidFill>
              </a:rPr>
              <a:pPr defTabSz="457200"/>
              <a:t>‹#›</a:t>
            </a:fld>
            <a:endParaRPr lang="en-US" dirty="0">
              <a:solidFill>
                <a:prstClr val="white"/>
              </a:solidFill>
            </a:endParaRPr>
          </a:p>
        </p:txBody>
      </p:sp>
      <p:sp>
        <p:nvSpPr>
          <p:cNvPr id="7" name="Rectangle 6"/>
          <p:cNvSpPr/>
          <p:nvPr userDrawn="1"/>
        </p:nvSpPr>
        <p:spPr>
          <a:xfrm>
            <a:off x="0" y="0"/>
            <a:ext cx="9144000" cy="152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pic>
        <p:nvPicPr>
          <p:cNvPr id="13" name="Picture 12" descr="ASP_LOGO_ReverseCorp_Process.png"/>
          <p:cNvPicPr>
            <a:picLocks noChangeAspect="1"/>
          </p:cNvPicPr>
          <p:nvPr userDrawn="1"/>
        </p:nvPicPr>
        <p:blipFill>
          <a:blip r:embed="rId15"/>
          <a:stretch>
            <a:fillRect/>
          </a:stretch>
        </p:blipFill>
        <p:spPr>
          <a:xfrm>
            <a:off x="7315200" y="6421930"/>
            <a:ext cx="1435610" cy="359870"/>
          </a:xfrm>
          <a:prstGeom prst="rect">
            <a:avLst/>
          </a:prstGeom>
        </p:spPr>
      </p:pic>
    </p:spTree>
    <p:extLst>
      <p:ext uri="{BB962C8B-B14F-4D97-AF65-F5344CB8AC3E}">
        <p14:creationId xmlns:p14="http://schemas.microsoft.com/office/powerpoint/2010/main" val="295466158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iming>
    <p:tnLst>
      <p:par>
        <p:cTn id="1" dur="indefinite" restart="never" nodeType="tmRoot"/>
      </p:par>
    </p:tnLst>
  </p:timing>
  <p:hf hdr="0" dt="0"/>
  <p:txStyles>
    <p:titleStyle>
      <a:lvl1pPr algn="l" defTabSz="457200" rtl="0" eaLnBrk="1" latinLnBrk="0" hangingPunct="1">
        <a:spcBef>
          <a:spcPct val="0"/>
        </a:spcBef>
        <a:buNone/>
        <a:defRPr sz="2400" kern="1200">
          <a:solidFill>
            <a:schemeClr val="accent3"/>
          </a:solidFill>
          <a:latin typeface="Arial"/>
          <a:ea typeface="+mj-ea"/>
          <a:cs typeface="Arial"/>
        </a:defRPr>
      </a:lvl1pPr>
    </p:titleStyle>
    <p:bodyStyle>
      <a:lvl1pPr marL="342900" indent="-342900" algn="l" defTabSz="457200" rtl="0" eaLnBrk="1" latinLnBrk="0" hangingPunct="1">
        <a:spcBef>
          <a:spcPct val="20000"/>
        </a:spcBef>
        <a:buClr>
          <a:schemeClr val="accent2"/>
        </a:buClr>
        <a:buFont typeface="Wingdings" pitchFamily="2" charset="2"/>
        <a:buChar char="§"/>
        <a:defRPr sz="1800" kern="1200">
          <a:solidFill>
            <a:schemeClr val="tx1"/>
          </a:solidFill>
          <a:latin typeface="Arial"/>
          <a:ea typeface="+mn-ea"/>
          <a:cs typeface="Arial"/>
        </a:defRPr>
      </a:lvl1pPr>
      <a:lvl2pPr marL="742950" indent="-285750" algn="l" defTabSz="457200" rtl="0" eaLnBrk="1" latinLnBrk="0" hangingPunct="1">
        <a:spcBef>
          <a:spcPct val="20000"/>
        </a:spcBef>
        <a:buClr>
          <a:schemeClr val="accent2"/>
        </a:buClr>
        <a:buFont typeface="Arial" pitchFamily="34" charset="0"/>
        <a:buChar char="•"/>
        <a:defRPr sz="1600" kern="1200">
          <a:solidFill>
            <a:schemeClr val="tx1"/>
          </a:solidFill>
          <a:latin typeface="Arial"/>
          <a:ea typeface="+mn-ea"/>
          <a:cs typeface="Arial"/>
        </a:defRPr>
      </a:lvl2pPr>
      <a:lvl3pPr marL="1143000" indent="-228600" algn="l" defTabSz="457200" rtl="0" eaLnBrk="1" latinLnBrk="0" hangingPunct="1">
        <a:spcBef>
          <a:spcPct val="20000"/>
        </a:spcBef>
        <a:buClr>
          <a:schemeClr val="accent2"/>
        </a:buClr>
        <a:buFont typeface="Courier New" pitchFamily="49" charset="0"/>
        <a:buChar char="o"/>
        <a:defRPr sz="1400" kern="1200">
          <a:solidFill>
            <a:schemeClr val="tx1"/>
          </a:solidFill>
          <a:latin typeface="Arial"/>
          <a:ea typeface="+mn-ea"/>
          <a:cs typeface="Arial"/>
        </a:defRPr>
      </a:lvl3pPr>
      <a:lvl4pPr marL="1600200" indent="-228600" algn="l" defTabSz="457200" rtl="0" eaLnBrk="1" latinLnBrk="0" hangingPunct="1">
        <a:spcBef>
          <a:spcPct val="20000"/>
        </a:spcBef>
        <a:buClr>
          <a:schemeClr val="accent2"/>
        </a:buClr>
        <a:buFont typeface="Wingdings" pitchFamily="2" charset="2"/>
        <a:buChar char="Ø"/>
        <a:defRPr sz="1200" kern="1200">
          <a:solidFill>
            <a:schemeClr val="tx1"/>
          </a:solidFill>
          <a:latin typeface="Arial"/>
          <a:ea typeface="+mn-ea"/>
          <a:cs typeface="Arial"/>
        </a:defRPr>
      </a:lvl4pPr>
      <a:lvl5pPr marL="2057400" indent="-228600" algn="l" defTabSz="457200" rtl="0" eaLnBrk="1" latinLnBrk="0" hangingPunct="1">
        <a:spcBef>
          <a:spcPct val="20000"/>
        </a:spcBef>
        <a:buClr>
          <a:schemeClr val="accent2"/>
        </a:buClr>
        <a:buFont typeface="Lucida Grande"/>
        <a:buChar char="—"/>
        <a:defRPr sz="1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2.xml"/><Relationship Id="rId1" Type="http://schemas.openxmlformats.org/officeDocument/2006/relationships/tags" Target="../tags/tag1.xml"/><Relationship Id="rId5" Type="http://schemas.openxmlformats.org/officeDocument/2006/relationships/image" Target="../media/image15.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2.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2.xml"/><Relationship Id="rId1" Type="http://schemas.openxmlformats.org/officeDocument/2006/relationships/tags" Target="../tags/tag3.xml"/><Relationship Id="rId6" Type="http://schemas.openxmlformats.org/officeDocument/2006/relationships/image" Target="../media/image15.png"/><Relationship Id="rId5" Type="http://schemas.openxmlformats.org/officeDocument/2006/relationships/image" Target="../media/image16.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2.xml"/><Relationship Id="rId1" Type="http://schemas.openxmlformats.org/officeDocument/2006/relationships/tags" Target="../tags/tag4.xml"/><Relationship Id="rId5" Type="http://schemas.openxmlformats.org/officeDocument/2006/relationships/image" Target="../media/image16.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Development with VSTS Database Edition</a:t>
            </a:r>
            <a:endParaRPr lang="en-US" dirty="0"/>
          </a:p>
        </p:txBody>
      </p:sp>
      <p:sp>
        <p:nvSpPr>
          <p:cNvPr id="3" name="Text Placeholder 2"/>
          <p:cNvSpPr>
            <a:spLocks noGrp="1"/>
          </p:cNvSpPr>
          <p:nvPr>
            <p:ph type="body" idx="1"/>
          </p:nvPr>
        </p:nvSpPr>
        <p:spPr/>
        <p:txBody>
          <a:bodyPr/>
          <a:lstStyle/>
          <a:p>
            <a:r>
              <a:rPr lang="en-US" dirty="0" smtClean="0"/>
              <a:t>By Chris Dahlberg</a:t>
            </a:r>
            <a:endParaRPr lang="en-US" dirty="0"/>
          </a:p>
        </p:txBody>
      </p:sp>
      <p:sp>
        <p:nvSpPr>
          <p:cNvPr id="4" name="Footer Placeholder 3"/>
          <p:cNvSpPr>
            <a:spLocks noGrp="1"/>
          </p:cNvSpPr>
          <p:nvPr>
            <p:ph type="ftr" sz="quarter" idx="11"/>
          </p:nvPr>
        </p:nvSpPr>
        <p:spPr/>
        <p:txBody>
          <a:bodyPr/>
          <a:lstStyle/>
          <a:p>
            <a:r>
              <a:rPr lang="en-US" smtClean="0">
                <a:solidFill>
                  <a:prstClr val="white">
                    <a:lumMod val="65000"/>
                  </a:prstClr>
                </a:solidFill>
              </a:rPr>
              <a:t>©2009 Aspect Software, Inc. All rights reserved.</a:t>
            </a:r>
            <a:endParaRPr lang="en-US" dirty="0">
              <a:solidFill>
                <a:prstClr val="white">
                  <a:lumMod val="65000"/>
                </a:prstClr>
              </a:solidFill>
            </a:endParaRPr>
          </a:p>
        </p:txBody>
      </p:sp>
      <p:sp>
        <p:nvSpPr>
          <p:cNvPr id="5" name="Slide Number Placeholder 4"/>
          <p:cNvSpPr>
            <a:spLocks noGrp="1"/>
          </p:cNvSpPr>
          <p:nvPr>
            <p:ph type="sldNum" sz="quarter" idx="12"/>
          </p:nvPr>
        </p:nvSpPr>
        <p:spPr/>
        <p:txBody>
          <a:bodyPr/>
          <a:lstStyle/>
          <a:p>
            <a:fld id="{6A54DE11-6ECF-430E-946C-16913C17A995}" type="slidenum">
              <a:rPr lang="en-US" smtClean="0">
                <a:solidFill>
                  <a:prstClr val="white"/>
                </a:solidFill>
              </a:rPr>
              <a:pPr/>
              <a:t>1</a:t>
            </a:fld>
            <a:endParaRPr lang="en-US">
              <a:solidFill>
                <a:prstClr val="white"/>
              </a:solidFill>
            </a:endParaRPr>
          </a:p>
        </p:txBody>
      </p:sp>
    </p:spTree>
    <p:extLst>
      <p:ext uri="{BB962C8B-B14F-4D97-AF65-F5344CB8AC3E}">
        <p14:creationId xmlns:p14="http://schemas.microsoft.com/office/powerpoint/2010/main" val="17820755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VSTS Database Tools Roadmap</a:t>
            </a:r>
            <a:endParaRPr lang="en-US" dirty="0"/>
          </a:p>
        </p:txBody>
      </p:sp>
      <p:sp>
        <p:nvSpPr>
          <p:cNvPr id="2" name="Footer Placeholder 1"/>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3" name="Slide Number Placeholder 2"/>
          <p:cNvSpPr>
            <a:spLocks noGrp="1"/>
          </p:cNvSpPr>
          <p:nvPr>
            <p:ph type="sldNum" sz="quarter" idx="12"/>
          </p:nvPr>
        </p:nvSpPr>
        <p:spPr/>
        <p:txBody>
          <a:bodyPr/>
          <a:lstStyle/>
          <a:p>
            <a:fld id="{6A54DE11-6ECF-430E-946C-16913C17A995}" type="slidenum">
              <a:rPr lang="en-US" smtClean="0">
                <a:solidFill>
                  <a:prstClr val="white"/>
                </a:solidFill>
              </a:rPr>
              <a:pPr/>
              <a:t>10</a:t>
            </a:fld>
            <a:endParaRPr lang="en-US">
              <a:solidFill>
                <a:prstClr val="white"/>
              </a:solidFill>
            </a:endParaRPr>
          </a:p>
        </p:txBody>
      </p:sp>
      <p:sp>
        <p:nvSpPr>
          <p:cNvPr id="6" name="Notched Right Arrow 5"/>
          <p:cNvSpPr/>
          <p:nvPr/>
        </p:nvSpPr>
        <p:spPr bwMode="auto">
          <a:xfrm>
            <a:off x="166255" y="2624437"/>
            <a:ext cx="8787739" cy="1721921"/>
          </a:xfrm>
          <a:prstGeom prst="notchedRightArrow">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smtClean="0">
              <a:gradFill>
                <a:gsLst>
                  <a:gs pos="0">
                    <a:srgbClr val="FFFFFF"/>
                  </a:gs>
                  <a:gs pos="100000">
                    <a:srgbClr val="FFFFFF"/>
                  </a:gs>
                </a:gsLst>
                <a:lin ang="5400000" scaled="0"/>
              </a:gradFill>
            </a:endParaRPr>
          </a:p>
        </p:txBody>
      </p:sp>
      <p:sp>
        <p:nvSpPr>
          <p:cNvPr id="7" name="Line Callout 1 (No Border) 6"/>
          <p:cNvSpPr/>
          <p:nvPr/>
        </p:nvSpPr>
        <p:spPr bwMode="auto">
          <a:xfrm>
            <a:off x="166252" y="4346358"/>
            <a:ext cx="2529445" cy="748146"/>
          </a:xfrm>
          <a:prstGeom prst="callout1">
            <a:avLst>
              <a:gd name="adj1" fmla="val 384"/>
              <a:gd name="adj2" fmla="val 41768"/>
              <a:gd name="adj3" fmla="val -100996"/>
              <a:gd name="adj4" fmla="val 42592"/>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a:t>Offline </a:t>
            </a:r>
            <a:r>
              <a:rPr lang="en-US" sz="1200" dirty="0" smtClean="0"/>
              <a:t>Change management</a:t>
            </a:r>
            <a:endParaRPr lang="en-US" sz="1200" dirty="0"/>
          </a:p>
          <a:p>
            <a:pPr marL="342900" indent="-342900">
              <a:lnSpc>
                <a:spcPct val="90000"/>
              </a:lnSpc>
              <a:spcBef>
                <a:spcPct val="20000"/>
              </a:spcBef>
              <a:buClr>
                <a:srgbClr val="FFB601"/>
              </a:buClr>
              <a:buSzPct val="120000"/>
              <a:buFont typeface="Arial" pitchFamily="34" charset="0"/>
              <a:buChar char="•"/>
            </a:pPr>
            <a:r>
              <a:rPr lang="en-US" sz="1200" dirty="0"/>
              <a:t>SQL 2000/2005</a:t>
            </a:r>
          </a:p>
          <a:p>
            <a:pPr marL="342900" indent="-342900">
              <a:lnSpc>
                <a:spcPct val="90000"/>
              </a:lnSpc>
              <a:spcBef>
                <a:spcPct val="20000"/>
              </a:spcBef>
              <a:buClr>
                <a:srgbClr val="FFB601"/>
              </a:buClr>
              <a:buSzPct val="120000"/>
              <a:buFont typeface="Arial" pitchFamily="34" charset="0"/>
              <a:buChar char="•"/>
            </a:pPr>
            <a:r>
              <a:rPr lang="en-US" sz="1200" dirty="0"/>
              <a:t>ALM </a:t>
            </a:r>
            <a:r>
              <a:rPr lang="en-US" sz="1200" dirty="0" smtClean="0"/>
              <a:t>support for </a:t>
            </a:r>
            <a:r>
              <a:rPr lang="en-US" sz="1200" dirty="0"/>
              <a:t>databases</a:t>
            </a:r>
            <a:endParaRPr lang="en-US" sz="2400" dirty="0" smtClean="0">
              <a:gradFill>
                <a:gsLst>
                  <a:gs pos="0">
                    <a:srgbClr val="FFFFFF"/>
                  </a:gs>
                  <a:gs pos="100000">
                    <a:srgbClr val="FFFFFF"/>
                  </a:gs>
                </a:gsLst>
                <a:lin ang="5400000" scaled="0"/>
              </a:gradFill>
            </a:endParaRPr>
          </a:p>
        </p:txBody>
      </p:sp>
      <p:sp>
        <p:nvSpPr>
          <p:cNvPr id="8" name="TextBox 7"/>
          <p:cNvSpPr txBox="1"/>
          <p:nvPr/>
        </p:nvSpPr>
        <p:spPr>
          <a:xfrm>
            <a:off x="760015" y="3325216"/>
            <a:ext cx="938150" cy="276999"/>
          </a:xfrm>
          <a:prstGeom prst="rect">
            <a:avLst/>
          </a:prstGeom>
          <a:noFill/>
        </p:spPr>
        <p:txBody>
          <a:bodyPr wrap="square" lIns="0" tIns="0" rIns="0" bIns="0" rtlCol="0">
            <a:spAutoFit/>
          </a:bodyPr>
          <a:lstStyle/>
          <a:p>
            <a:r>
              <a:rPr lang="en-US" dirty="0" smtClean="0">
                <a:gradFill>
                  <a:gsLst>
                    <a:gs pos="0">
                      <a:schemeClr val="tx1"/>
                    </a:gs>
                    <a:gs pos="86000">
                      <a:schemeClr val="tx1"/>
                    </a:gs>
                  </a:gsLst>
                  <a:lin ang="5400000" scaled="0"/>
                </a:gradFill>
              </a:rPr>
              <a:t>VS 2005</a:t>
            </a:r>
          </a:p>
        </p:txBody>
      </p:sp>
      <p:sp>
        <p:nvSpPr>
          <p:cNvPr id="9" name="TextBox 8"/>
          <p:cNvSpPr txBox="1"/>
          <p:nvPr/>
        </p:nvSpPr>
        <p:spPr>
          <a:xfrm>
            <a:off x="2695697" y="3346897"/>
            <a:ext cx="1591297" cy="276999"/>
          </a:xfrm>
          <a:prstGeom prst="rect">
            <a:avLst/>
          </a:prstGeom>
          <a:noFill/>
        </p:spPr>
        <p:txBody>
          <a:bodyPr wrap="square" lIns="0" tIns="0" rIns="0" bIns="0" rtlCol="0">
            <a:spAutoFit/>
          </a:bodyPr>
          <a:lstStyle/>
          <a:p>
            <a:r>
              <a:rPr lang="en-US" dirty="0" smtClean="0">
                <a:gradFill>
                  <a:gsLst>
                    <a:gs pos="0">
                      <a:schemeClr val="tx1"/>
                    </a:gs>
                    <a:gs pos="86000">
                      <a:schemeClr val="tx1"/>
                    </a:gs>
                  </a:gsLst>
                  <a:lin ang="5400000" scaled="0"/>
                </a:gradFill>
              </a:rPr>
              <a:t>VS 2008 “GDR”</a:t>
            </a:r>
          </a:p>
        </p:txBody>
      </p:sp>
      <p:sp>
        <p:nvSpPr>
          <p:cNvPr id="10" name="TextBox 9"/>
          <p:cNvSpPr txBox="1"/>
          <p:nvPr/>
        </p:nvSpPr>
        <p:spPr>
          <a:xfrm>
            <a:off x="4828340" y="3325215"/>
            <a:ext cx="938150" cy="276999"/>
          </a:xfrm>
          <a:prstGeom prst="rect">
            <a:avLst/>
          </a:prstGeom>
          <a:noFill/>
        </p:spPr>
        <p:txBody>
          <a:bodyPr wrap="square" lIns="0" tIns="0" rIns="0" bIns="0" rtlCol="0">
            <a:spAutoFit/>
          </a:bodyPr>
          <a:lstStyle/>
          <a:p>
            <a:r>
              <a:rPr lang="en-US" dirty="0" smtClean="0">
                <a:gradFill>
                  <a:gsLst>
                    <a:gs pos="0">
                      <a:schemeClr val="tx1"/>
                    </a:gs>
                    <a:gs pos="86000">
                      <a:schemeClr val="tx1"/>
                    </a:gs>
                  </a:gsLst>
                  <a:lin ang="5400000" scaled="0"/>
                </a:gradFill>
              </a:rPr>
              <a:t>VS 2010</a:t>
            </a:r>
          </a:p>
        </p:txBody>
      </p:sp>
      <p:sp>
        <p:nvSpPr>
          <p:cNvPr id="11" name="TextBox 10"/>
          <p:cNvSpPr txBox="1"/>
          <p:nvPr/>
        </p:nvSpPr>
        <p:spPr>
          <a:xfrm>
            <a:off x="7443847" y="3346897"/>
            <a:ext cx="938150" cy="276999"/>
          </a:xfrm>
          <a:prstGeom prst="rect">
            <a:avLst/>
          </a:prstGeom>
          <a:noFill/>
        </p:spPr>
        <p:txBody>
          <a:bodyPr wrap="square" lIns="0" tIns="0" rIns="0" bIns="0" rtlCol="0">
            <a:spAutoFit/>
          </a:bodyPr>
          <a:lstStyle/>
          <a:p>
            <a:r>
              <a:rPr lang="en-US" dirty="0" err="1" smtClean="0">
                <a:gradFill>
                  <a:gsLst>
                    <a:gs pos="0">
                      <a:schemeClr val="tx1"/>
                    </a:gs>
                    <a:gs pos="86000">
                      <a:schemeClr val="tx1"/>
                    </a:gs>
                  </a:gsLst>
                  <a:lin ang="5400000" scaled="0"/>
                </a:gradFill>
              </a:rPr>
              <a:t>vNext</a:t>
            </a:r>
            <a:endParaRPr lang="en-US" dirty="0" smtClean="0">
              <a:gradFill>
                <a:gsLst>
                  <a:gs pos="0">
                    <a:schemeClr val="tx1"/>
                  </a:gs>
                  <a:gs pos="86000">
                    <a:schemeClr val="tx1"/>
                  </a:gs>
                </a:gsLst>
                <a:lin ang="5400000" scaled="0"/>
              </a:gradFill>
            </a:endParaRPr>
          </a:p>
        </p:txBody>
      </p:sp>
      <p:sp>
        <p:nvSpPr>
          <p:cNvPr id="12" name="Line Callout 1 (No Border) 11"/>
          <p:cNvSpPr/>
          <p:nvPr/>
        </p:nvSpPr>
        <p:spPr bwMode="auto">
          <a:xfrm>
            <a:off x="1981137" y="5735772"/>
            <a:ext cx="2460234" cy="712519"/>
          </a:xfrm>
          <a:prstGeom prst="callout1">
            <a:avLst>
              <a:gd name="adj1" fmla="val 1971"/>
              <a:gd name="adj2" fmla="val 48810"/>
              <a:gd name="adj3" fmla="val -295229"/>
              <a:gd name="adj4" fmla="val 49232"/>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a:t>SQL </a:t>
            </a:r>
            <a:r>
              <a:rPr lang="en-US" sz="1200" dirty="0" smtClean="0"/>
              <a:t>2008 support</a:t>
            </a:r>
          </a:p>
          <a:p>
            <a:pPr marL="342900" indent="-342900">
              <a:lnSpc>
                <a:spcPct val="90000"/>
              </a:lnSpc>
              <a:spcBef>
                <a:spcPct val="20000"/>
              </a:spcBef>
              <a:buClr>
                <a:srgbClr val="FFB601"/>
              </a:buClr>
              <a:buSzPct val="120000"/>
              <a:buFont typeface="Arial" pitchFamily="34" charset="0"/>
              <a:buChar char="•"/>
            </a:pPr>
            <a:r>
              <a:rPr lang="en-US" sz="1200" dirty="0" smtClean="0"/>
              <a:t>Separated </a:t>
            </a:r>
            <a:r>
              <a:rPr lang="en-US" sz="1200" dirty="0"/>
              <a:t>Build and Deploy</a:t>
            </a:r>
          </a:p>
          <a:p>
            <a:pPr marL="342900" indent="-342900">
              <a:lnSpc>
                <a:spcPct val="90000"/>
              </a:lnSpc>
              <a:spcBef>
                <a:spcPct val="20000"/>
              </a:spcBef>
              <a:buClr>
                <a:srgbClr val="FFB601"/>
              </a:buClr>
              <a:buSzPct val="120000"/>
              <a:buFont typeface="Arial" pitchFamily="34" charset="0"/>
              <a:buChar char="•"/>
            </a:pPr>
            <a:r>
              <a:rPr lang="en-US" sz="1200" dirty="0"/>
              <a:t>No </a:t>
            </a:r>
            <a:r>
              <a:rPr lang="en-US" sz="1200" dirty="0" smtClean="0"/>
              <a:t>“</a:t>
            </a:r>
            <a:r>
              <a:rPr lang="en-US" sz="1200" dirty="0" err="1" smtClean="0"/>
              <a:t>DesignDB</a:t>
            </a:r>
            <a:r>
              <a:rPr lang="en-US" sz="1200" dirty="0" smtClean="0"/>
              <a:t>” required</a:t>
            </a:r>
          </a:p>
        </p:txBody>
      </p:sp>
      <p:sp>
        <p:nvSpPr>
          <p:cNvPr id="13" name="Line Callout 1 (No Border) 12"/>
          <p:cNvSpPr/>
          <p:nvPr/>
        </p:nvSpPr>
        <p:spPr bwMode="auto">
          <a:xfrm>
            <a:off x="4069340" y="4191979"/>
            <a:ext cx="2135517" cy="902525"/>
          </a:xfrm>
          <a:prstGeom prst="callout1">
            <a:avLst>
              <a:gd name="adj1" fmla="val 1971"/>
              <a:gd name="adj2" fmla="val 48810"/>
              <a:gd name="adj3" fmla="val -63562"/>
              <a:gd name="adj4" fmla="val 49165"/>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smtClean="0"/>
              <a:t>SQL 2008 R2 support</a:t>
            </a:r>
          </a:p>
          <a:p>
            <a:pPr marL="342900" indent="-342900">
              <a:lnSpc>
                <a:spcPct val="90000"/>
              </a:lnSpc>
              <a:spcBef>
                <a:spcPct val="20000"/>
              </a:spcBef>
              <a:buClr>
                <a:srgbClr val="FFB601"/>
              </a:buClr>
              <a:buSzPct val="120000"/>
              <a:buFont typeface="Arial" pitchFamily="34" charset="0"/>
              <a:buChar char="•"/>
            </a:pPr>
            <a:r>
              <a:rPr lang="en-US" sz="1200" dirty="0" smtClean="0"/>
              <a:t>SQL IntelliSense</a:t>
            </a:r>
          </a:p>
          <a:p>
            <a:pPr marL="342900" indent="-342900">
              <a:lnSpc>
                <a:spcPct val="90000"/>
              </a:lnSpc>
              <a:spcBef>
                <a:spcPct val="20000"/>
              </a:spcBef>
              <a:buClr>
                <a:srgbClr val="FFB601"/>
              </a:buClr>
              <a:buSzPct val="120000"/>
              <a:buFont typeface="Arial" pitchFamily="34" charset="0"/>
              <a:buChar char="•"/>
            </a:pPr>
            <a:r>
              <a:rPr lang="en-US" sz="1200" dirty="0" smtClean="0"/>
              <a:t>Support for 3</a:t>
            </a:r>
            <a:r>
              <a:rPr lang="en-US" sz="1200" baseline="30000" dirty="0" smtClean="0"/>
              <a:t>rd</a:t>
            </a:r>
            <a:r>
              <a:rPr lang="en-US" sz="1200" dirty="0" smtClean="0"/>
              <a:t> party</a:t>
            </a:r>
            <a:br>
              <a:rPr lang="en-US" sz="1200" dirty="0" smtClean="0"/>
            </a:br>
            <a:r>
              <a:rPr lang="en-US" sz="1200" dirty="0" smtClean="0"/>
              <a:t>database platforms</a:t>
            </a:r>
          </a:p>
        </p:txBody>
      </p:sp>
      <p:sp>
        <p:nvSpPr>
          <p:cNvPr id="14" name="Line Callout 1 (No Border) 13"/>
          <p:cNvSpPr/>
          <p:nvPr/>
        </p:nvSpPr>
        <p:spPr bwMode="auto">
          <a:xfrm>
            <a:off x="2695697" y="1371600"/>
            <a:ext cx="2858897" cy="1021266"/>
          </a:xfrm>
          <a:prstGeom prst="callout1">
            <a:avLst>
              <a:gd name="adj1" fmla="val 98424"/>
              <a:gd name="adj2" fmla="val 81511"/>
              <a:gd name="adj3" fmla="val 189467"/>
              <a:gd name="adj4" fmla="val 81371"/>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smtClean="0"/>
              <a:t>Data-tier Application Component </a:t>
            </a:r>
            <a:r>
              <a:rPr lang="en-US" sz="1200" dirty="0"/>
              <a:t>Projects </a:t>
            </a:r>
            <a:r>
              <a:rPr lang="en-US" sz="1200" dirty="0" smtClean="0"/>
              <a:t>introduced</a:t>
            </a:r>
            <a:endParaRPr lang="en-US" sz="1200" dirty="0"/>
          </a:p>
          <a:p>
            <a:pPr marL="342900" indent="-342900">
              <a:lnSpc>
                <a:spcPct val="90000"/>
              </a:lnSpc>
              <a:spcBef>
                <a:spcPct val="20000"/>
              </a:spcBef>
              <a:buClr>
                <a:srgbClr val="FFB601"/>
              </a:buClr>
              <a:buSzPct val="120000"/>
              <a:buFont typeface="Arial" pitchFamily="34" charset="0"/>
              <a:buChar char="•"/>
            </a:pPr>
            <a:r>
              <a:rPr lang="en-US" sz="1200" dirty="0"/>
              <a:t>Data-tier </a:t>
            </a:r>
            <a:r>
              <a:rPr lang="en-US" sz="1200" dirty="0" smtClean="0"/>
              <a:t>Application Component projects and </a:t>
            </a:r>
            <a:r>
              <a:rPr lang="en-US" sz="1200" dirty="0"/>
              <a:t>Database projects operate </a:t>
            </a:r>
            <a:r>
              <a:rPr lang="en-US" sz="1200" dirty="0" err="1" smtClean="0"/>
              <a:t>SxS</a:t>
            </a:r>
            <a:endParaRPr lang="en-US" sz="1200" dirty="0" smtClean="0"/>
          </a:p>
        </p:txBody>
      </p:sp>
      <p:sp>
        <p:nvSpPr>
          <p:cNvPr id="15" name="Line Callout 1 (No Border) 14"/>
          <p:cNvSpPr/>
          <p:nvPr/>
        </p:nvSpPr>
        <p:spPr bwMode="auto">
          <a:xfrm>
            <a:off x="5908961" y="835264"/>
            <a:ext cx="3069772" cy="1508166"/>
          </a:xfrm>
          <a:prstGeom prst="callout1">
            <a:avLst>
              <a:gd name="adj1" fmla="val 95726"/>
              <a:gd name="adj2" fmla="val 60523"/>
              <a:gd name="adj3" fmla="val 161537"/>
              <a:gd name="adj4" fmla="val 61157"/>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marL="342900" indent="-342900">
              <a:lnSpc>
                <a:spcPct val="90000"/>
              </a:lnSpc>
              <a:spcBef>
                <a:spcPct val="20000"/>
              </a:spcBef>
              <a:buClr>
                <a:srgbClr val="FFB601"/>
              </a:buClr>
              <a:buSzPct val="120000"/>
              <a:buFont typeface="Arial" pitchFamily="34" charset="0"/>
              <a:buChar char="•"/>
            </a:pPr>
            <a:r>
              <a:rPr lang="en-US" sz="1200" dirty="0"/>
              <a:t>SQL </a:t>
            </a:r>
            <a:r>
              <a:rPr lang="en-US" sz="1200" dirty="0" smtClean="0"/>
              <a:t>Azure support</a:t>
            </a:r>
            <a:endParaRPr lang="en-US" sz="1200" dirty="0"/>
          </a:p>
          <a:p>
            <a:pPr marL="342900" indent="-342900">
              <a:lnSpc>
                <a:spcPct val="90000"/>
              </a:lnSpc>
              <a:spcBef>
                <a:spcPct val="20000"/>
              </a:spcBef>
              <a:buClr>
                <a:srgbClr val="FFB601"/>
              </a:buClr>
              <a:buSzPct val="120000"/>
              <a:buFont typeface="Arial" pitchFamily="34" charset="0"/>
              <a:buChar char="•"/>
            </a:pPr>
            <a:r>
              <a:rPr lang="en-US" sz="1200" dirty="0"/>
              <a:t>Visual Designers</a:t>
            </a:r>
          </a:p>
          <a:p>
            <a:pPr marL="342900" indent="-342900">
              <a:lnSpc>
                <a:spcPct val="90000"/>
              </a:lnSpc>
              <a:spcBef>
                <a:spcPct val="20000"/>
              </a:spcBef>
              <a:buClr>
                <a:srgbClr val="FFB601"/>
              </a:buClr>
              <a:buSzPct val="120000"/>
              <a:buFont typeface="Arial" pitchFamily="34" charset="0"/>
              <a:buChar char="•"/>
            </a:pPr>
            <a:r>
              <a:rPr lang="en-US" sz="1200" dirty="0" smtClean="0"/>
              <a:t>Single  </a:t>
            </a:r>
            <a:r>
              <a:rPr lang="en-US" sz="1200" dirty="0"/>
              <a:t>deployment engine</a:t>
            </a:r>
          </a:p>
          <a:p>
            <a:pPr marL="342900" indent="-342900">
              <a:lnSpc>
                <a:spcPct val="90000"/>
              </a:lnSpc>
              <a:spcBef>
                <a:spcPct val="20000"/>
              </a:spcBef>
              <a:buClr>
                <a:srgbClr val="FFB601"/>
              </a:buClr>
              <a:buSzPct val="120000"/>
              <a:buFont typeface="Arial" pitchFamily="34" charset="0"/>
              <a:buChar char="•"/>
            </a:pPr>
            <a:r>
              <a:rPr lang="en-US" sz="1200" dirty="0" smtClean="0"/>
              <a:t>Mission critical app support</a:t>
            </a:r>
          </a:p>
          <a:p>
            <a:pPr marL="342900" indent="-342900">
              <a:lnSpc>
                <a:spcPct val="90000"/>
              </a:lnSpc>
              <a:spcBef>
                <a:spcPct val="20000"/>
              </a:spcBef>
              <a:buClr>
                <a:srgbClr val="FFB601"/>
              </a:buClr>
              <a:buSzPct val="120000"/>
              <a:buFont typeface="Arial" pitchFamily="34" charset="0"/>
              <a:buChar char="•"/>
            </a:pPr>
            <a:r>
              <a:rPr lang="en-US" sz="1200" dirty="0" smtClean="0"/>
              <a:t>Full support for SQL objects</a:t>
            </a:r>
          </a:p>
          <a:p>
            <a:pPr marL="342900" indent="-342900">
              <a:lnSpc>
                <a:spcPct val="90000"/>
              </a:lnSpc>
              <a:spcBef>
                <a:spcPct val="20000"/>
              </a:spcBef>
              <a:buClr>
                <a:srgbClr val="FFB601"/>
              </a:buClr>
              <a:buSzPct val="120000"/>
              <a:buFont typeface="Arial" pitchFamily="34" charset="0"/>
              <a:buChar char="•"/>
            </a:pPr>
            <a:r>
              <a:rPr lang="en-US" sz="1200" dirty="0" smtClean="0"/>
              <a:t>Project </a:t>
            </a:r>
            <a:r>
              <a:rPr lang="en-US" sz="1200" dirty="0"/>
              <a:t>system enhancements </a:t>
            </a:r>
          </a:p>
          <a:p>
            <a:pPr marL="342900" indent="-342900">
              <a:lnSpc>
                <a:spcPct val="90000"/>
              </a:lnSpc>
              <a:spcBef>
                <a:spcPct val="20000"/>
              </a:spcBef>
              <a:buClr>
                <a:srgbClr val="FFB601"/>
              </a:buClr>
              <a:buSzPct val="120000"/>
              <a:buFont typeface="Arial" pitchFamily="34" charset="0"/>
              <a:buChar char="•"/>
            </a:pPr>
            <a:r>
              <a:rPr lang="en-US" sz="1200" dirty="0" smtClean="0"/>
              <a:t>ALM feature enhancements</a:t>
            </a:r>
          </a:p>
        </p:txBody>
      </p:sp>
      <p:sp>
        <p:nvSpPr>
          <p:cNvPr id="16" name="Line Callout 1 (No Border) 15"/>
          <p:cNvSpPr/>
          <p:nvPr/>
        </p:nvSpPr>
        <p:spPr bwMode="auto">
          <a:xfrm>
            <a:off x="6845163" y="5284509"/>
            <a:ext cx="2135517" cy="902525"/>
          </a:xfrm>
          <a:prstGeom prst="callout1">
            <a:avLst>
              <a:gd name="adj1" fmla="val 1971"/>
              <a:gd name="adj2" fmla="val 48810"/>
              <a:gd name="adj3" fmla="val -176720"/>
              <a:gd name="adj4" fmla="val 49721"/>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ctr" anchorCtr="0" compatLnSpc="1">
            <a:prstTxWarp prst="textNoShape">
              <a:avLst/>
            </a:prstTxWarp>
            <a:noAutofit/>
          </a:bodyPr>
          <a:lstStyle/>
          <a:p>
            <a:pPr algn="ctr"/>
            <a:r>
              <a:rPr lang="en-US" sz="1200" b="1" dirty="0" err="1"/>
              <a:t>vNext</a:t>
            </a:r>
            <a:r>
              <a:rPr lang="en-US" sz="1200" b="1" dirty="0"/>
              <a:t> </a:t>
            </a:r>
            <a:r>
              <a:rPr lang="en-US" sz="1200" b="1" dirty="0" smtClean="0"/>
              <a:t>Vision</a:t>
            </a:r>
            <a:endParaRPr lang="en-US" sz="1200" b="1" dirty="0"/>
          </a:p>
          <a:p>
            <a:pPr algn="ctr"/>
            <a:r>
              <a:rPr lang="en-US" sz="1200" dirty="0"/>
              <a:t>Combine </a:t>
            </a:r>
            <a:r>
              <a:rPr lang="en-US" sz="1200" dirty="0" smtClean="0"/>
              <a:t>the best </a:t>
            </a:r>
            <a:r>
              <a:rPr lang="en-US" sz="1200" dirty="0"/>
              <a:t>of  </a:t>
            </a:r>
            <a:r>
              <a:rPr lang="en-US" sz="1200" dirty="0" smtClean="0"/>
              <a:t>Data-tier Application Component </a:t>
            </a:r>
            <a:r>
              <a:rPr lang="en-US" sz="1200" dirty="0"/>
              <a:t>and Database </a:t>
            </a:r>
            <a:r>
              <a:rPr lang="en-US" sz="1200" dirty="0" smtClean="0"/>
              <a:t>Projects</a:t>
            </a:r>
          </a:p>
        </p:txBody>
      </p:sp>
    </p:spTree>
    <p:extLst>
      <p:ext uri="{BB962C8B-B14F-4D97-AF65-F5344CB8AC3E}">
        <p14:creationId xmlns:p14="http://schemas.microsoft.com/office/powerpoint/2010/main" val="284142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P spid="14" grpId="0" animBg="1"/>
      <p:bldP spid="15"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242454" y="1295400"/>
            <a:ext cx="8686800" cy="4599709"/>
          </a:xfrm>
          <a:prstGeom prst="roundRect">
            <a:avLst>
              <a:gd name="adj" fmla="val 3355"/>
            </a:avLst>
          </a:prstGeom>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en-US" sz="2400" dirty="0" smtClean="0">
                <a:gradFill>
                  <a:gsLst>
                    <a:gs pos="0">
                      <a:srgbClr val="FFFFFF"/>
                    </a:gs>
                    <a:gs pos="100000">
                      <a:srgbClr val="FFFFFF"/>
                    </a:gs>
                  </a:gsLst>
                  <a:lin ang="5400000" scaled="0"/>
                </a:gradFill>
                <a:latin typeface="Segoe UI" pitchFamily="34" charset="0"/>
              </a:rPr>
              <a:t>Visual Studio 2010 Premium/Ultimate</a:t>
            </a:r>
          </a:p>
        </p:txBody>
      </p:sp>
      <p:sp>
        <p:nvSpPr>
          <p:cNvPr id="13" name="Rounded Rectangle 12"/>
          <p:cNvSpPr/>
          <p:nvPr/>
        </p:nvSpPr>
        <p:spPr bwMode="auto">
          <a:xfrm>
            <a:off x="3048000" y="2421322"/>
            <a:ext cx="5638800" cy="2795132"/>
          </a:xfrm>
          <a:prstGeom prst="roundRect">
            <a:avLst>
              <a:gd name="adj" fmla="val 3355"/>
            </a:avLst>
          </a:prstGeom>
          <a:solidFill>
            <a:schemeClr val="tx1">
              <a:lumMod val="50000"/>
              <a:lumOff val="50000"/>
            </a:schemeClr>
          </a:solidFill>
          <a:ln>
            <a:headEnd type="none" w="med" len="med"/>
            <a:tailEnd type="none" w="med" len="med"/>
          </a:ln>
        </p:spPr>
        <p:style>
          <a:lnRef idx="2">
            <a:schemeClr val="accent4">
              <a:shade val="50000"/>
            </a:schemeClr>
          </a:lnRef>
          <a:fillRef idx="1">
            <a:schemeClr val="accent4"/>
          </a:fillRef>
          <a:effectRef idx="0">
            <a:schemeClr val="accent4"/>
          </a:effectRef>
          <a:fontRef idx="minor">
            <a:schemeClr val="lt1"/>
          </a:fontRef>
        </p:style>
        <p:txBody>
          <a:bodyPr vert="horz" wrap="square" lIns="91436" tIns="45718" rIns="91436" bIns="45718" numCol="1" rtlCol="0" anchor="t" anchorCtr="0" compatLnSpc="1">
            <a:prstTxWarp prst="textNoShape">
              <a:avLst/>
            </a:prstTxWarp>
          </a:bodyPr>
          <a:lstStyle/>
          <a:p>
            <a:pPr algn="ctr" defTabSz="914099" fontAlgn="base">
              <a:spcBef>
                <a:spcPct val="0"/>
              </a:spcBef>
              <a:spcAft>
                <a:spcPct val="0"/>
              </a:spcAft>
            </a:pPr>
            <a:r>
              <a:rPr lang="en-US" sz="2400" dirty="0" smtClean="0">
                <a:gradFill>
                  <a:gsLst>
                    <a:gs pos="0">
                      <a:srgbClr val="FFFFFF"/>
                    </a:gs>
                    <a:gs pos="100000">
                      <a:srgbClr val="FFFFFF"/>
                    </a:gs>
                  </a:gsLst>
                  <a:lin ang="5400000" scaled="0"/>
                </a:gradFill>
                <a:latin typeface="Segoe UI" pitchFamily="34" charset="0"/>
              </a:rPr>
              <a:t>Visual Studio 2010 Professional</a:t>
            </a:r>
          </a:p>
        </p:txBody>
      </p:sp>
      <p:grpSp>
        <p:nvGrpSpPr>
          <p:cNvPr id="14" name="Group 13"/>
          <p:cNvGrpSpPr/>
          <p:nvPr/>
        </p:nvGrpSpPr>
        <p:grpSpPr>
          <a:xfrm>
            <a:off x="298131" y="2062278"/>
            <a:ext cx="2673669" cy="492760"/>
            <a:chOff x="275635" y="1303020"/>
            <a:chExt cx="2673669" cy="369570"/>
          </a:xfrm>
        </p:grpSpPr>
        <p:pic>
          <p:nvPicPr>
            <p:cNvPr id="4"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303020"/>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5" name="TextBox 4"/>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Schema Compare</a:t>
              </a:r>
              <a:endParaRPr lang="en-US" sz="1600" dirty="0">
                <a:effectLst>
                  <a:outerShdw blurRad="38100" dist="38100" dir="2700000" algn="tl">
                    <a:srgbClr val="000000">
                      <a:alpha val="43137"/>
                    </a:srgbClr>
                  </a:outerShdw>
                </a:effectLst>
              </a:endParaRPr>
            </a:p>
          </p:txBody>
        </p:sp>
      </p:grpSp>
      <p:sp>
        <p:nvSpPr>
          <p:cNvPr id="9" name="Title 8"/>
          <p:cNvSpPr>
            <a:spLocks noGrp="1"/>
          </p:cNvSpPr>
          <p:nvPr>
            <p:ph type="title"/>
          </p:nvPr>
        </p:nvSpPr>
        <p:spPr/>
        <p:txBody>
          <a:bodyPr/>
          <a:lstStyle/>
          <a:p>
            <a:r>
              <a:rPr lang="en-US" dirty="0" smtClean="0"/>
              <a:t>Database Features in Visual Studio Versions</a:t>
            </a:r>
            <a:endParaRPr lang="en-US" dirty="0"/>
          </a:p>
        </p:txBody>
      </p:sp>
      <p:grpSp>
        <p:nvGrpSpPr>
          <p:cNvPr id="15" name="Group 14"/>
          <p:cNvGrpSpPr/>
          <p:nvPr/>
        </p:nvGrpSpPr>
        <p:grpSpPr>
          <a:xfrm>
            <a:off x="298131" y="2679030"/>
            <a:ext cx="2673669" cy="492760"/>
            <a:chOff x="275635" y="1316875"/>
            <a:chExt cx="2673669" cy="369570"/>
          </a:xfrm>
        </p:grpSpPr>
        <p:pic>
          <p:nvPicPr>
            <p:cNvPr id="16"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316875"/>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17" name="TextBox 16"/>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Data Compare</a:t>
              </a:r>
              <a:endParaRPr lang="en-US" sz="1600" dirty="0">
                <a:effectLst>
                  <a:outerShdw blurRad="38100" dist="38100" dir="2700000" algn="tl">
                    <a:srgbClr val="000000">
                      <a:alpha val="43137"/>
                    </a:srgbClr>
                  </a:outerShdw>
                </a:effectLst>
              </a:endParaRPr>
            </a:p>
          </p:txBody>
        </p:sp>
      </p:grpSp>
      <p:grpSp>
        <p:nvGrpSpPr>
          <p:cNvPr id="18" name="Group 17"/>
          <p:cNvGrpSpPr/>
          <p:nvPr/>
        </p:nvGrpSpPr>
        <p:grpSpPr>
          <a:xfrm>
            <a:off x="298131" y="3295782"/>
            <a:ext cx="2673669" cy="492760"/>
            <a:chOff x="275635" y="1285702"/>
            <a:chExt cx="2673669" cy="369570"/>
          </a:xfrm>
        </p:grpSpPr>
        <p:pic>
          <p:nvPicPr>
            <p:cNvPr id="19"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285702"/>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20" name="TextBox 19"/>
            <p:cNvSpPr txBox="1"/>
            <p:nvPr/>
          </p:nvSpPr>
          <p:spPr>
            <a:xfrm>
              <a:off x="412462" y="1337540"/>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Refactoring</a:t>
              </a:r>
              <a:endParaRPr lang="en-US" sz="1600" dirty="0">
                <a:effectLst>
                  <a:outerShdw blurRad="38100" dist="38100" dir="2700000" algn="tl">
                    <a:srgbClr val="000000">
                      <a:alpha val="43137"/>
                    </a:srgbClr>
                  </a:outerShdw>
                </a:effectLst>
              </a:endParaRPr>
            </a:p>
          </p:txBody>
        </p:sp>
      </p:grpSp>
      <p:grpSp>
        <p:nvGrpSpPr>
          <p:cNvPr id="21" name="Group 20"/>
          <p:cNvGrpSpPr/>
          <p:nvPr/>
        </p:nvGrpSpPr>
        <p:grpSpPr>
          <a:xfrm>
            <a:off x="298131" y="3912534"/>
            <a:ext cx="2673669" cy="492760"/>
            <a:chOff x="275635" y="1307523"/>
            <a:chExt cx="2673669" cy="369570"/>
          </a:xfrm>
        </p:grpSpPr>
        <p:pic>
          <p:nvPicPr>
            <p:cNvPr id="22"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307523"/>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23" name="TextBox 22"/>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Data Generation*</a:t>
              </a:r>
              <a:endParaRPr lang="en-US" sz="1600" dirty="0">
                <a:effectLst>
                  <a:outerShdw blurRad="38100" dist="38100" dir="2700000" algn="tl">
                    <a:srgbClr val="000000">
                      <a:alpha val="43137"/>
                    </a:srgbClr>
                  </a:outerShdw>
                </a:effectLst>
              </a:endParaRPr>
            </a:p>
          </p:txBody>
        </p:sp>
      </p:grpSp>
      <p:grpSp>
        <p:nvGrpSpPr>
          <p:cNvPr id="24" name="Group 23"/>
          <p:cNvGrpSpPr/>
          <p:nvPr/>
        </p:nvGrpSpPr>
        <p:grpSpPr>
          <a:xfrm>
            <a:off x="298131" y="4529286"/>
            <a:ext cx="2673669" cy="492760"/>
            <a:chOff x="275635" y="1304979"/>
            <a:chExt cx="2673669" cy="369570"/>
          </a:xfrm>
        </p:grpSpPr>
        <p:pic>
          <p:nvPicPr>
            <p:cNvPr id="25"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304979"/>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26" name="TextBox 25"/>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Database Unit Testing*</a:t>
              </a:r>
              <a:endParaRPr lang="en-US" sz="1600" dirty="0">
                <a:effectLst>
                  <a:outerShdw blurRad="38100" dist="38100" dir="2700000" algn="tl">
                    <a:srgbClr val="000000">
                      <a:alpha val="43137"/>
                    </a:srgbClr>
                  </a:outerShdw>
                </a:effectLst>
              </a:endParaRPr>
            </a:p>
          </p:txBody>
        </p:sp>
      </p:grpSp>
      <p:grpSp>
        <p:nvGrpSpPr>
          <p:cNvPr id="27" name="Group 26"/>
          <p:cNvGrpSpPr/>
          <p:nvPr/>
        </p:nvGrpSpPr>
        <p:grpSpPr>
          <a:xfrm>
            <a:off x="298131" y="5146040"/>
            <a:ext cx="2673669" cy="492760"/>
            <a:chOff x="275635" y="1294545"/>
            <a:chExt cx="2673669" cy="369570"/>
          </a:xfrm>
        </p:grpSpPr>
        <p:pic>
          <p:nvPicPr>
            <p:cNvPr id="28"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294545"/>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29" name="TextBox 28"/>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Static Code Analysis*</a:t>
              </a:r>
              <a:endParaRPr lang="en-US" sz="1600" dirty="0">
                <a:effectLst>
                  <a:outerShdw blurRad="38100" dist="38100" dir="2700000" algn="tl">
                    <a:srgbClr val="000000">
                      <a:alpha val="43137"/>
                    </a:srgbClr>
                  </a:outerShdw>
                </a:effectLst>
              </a:endParaRPr>
            </a:p>
          </p:txBody>
        </p:sp>
      </p:grpSp>
      <p:grpSp>
        <p:nvGrpSpPr>
          <p:cNvPr id="30" name="Group 29"/>
          <p:cNvGrpSpPr/>
          <p:nvPr/>
        </p:nvGrpSpPr>
        <p:grpSpPr>
          <a:xfrm>
            <a:off x="3124200" y="3048000"/>
            <a:ext cx="2673669" cy="492760"/>
            <a:chOff x="275635" y="1320685"/>
            <a:chExt cx="2673669" cy="369570"/>
          </a:xfrm>
        </p:grpSpPr>
        <p:pic>
          <p:nvPicPr>
            <p:cNvPr id="31"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320685"/>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32" name="TextBox 31"/>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Project System</a:t>
              </a:r>
              <a:endParaRPr lang="en-US" sz="1600" dirty="0">
                <a:effectLst>
                  <a:outerShdw blurRad="38100" dist="38100" dir="2700000" algn="tl">
                    <a:srgbClr val="000000">
                      <a:alpha val="43137"/>
                    </a:srgbClr>
                  </a:outerShdw>
                </a:effectLst>
              </a:endParaRPr>
            </a:p>
          </p:txBody>
        </p:sp>
      </p:grpSp>
      <p:grpSp>
        <p:nvGrpSpPr>
          <p:cNvPr id="33" name="Group 32"/>
          <p:cNvGrpSpPr/>
          <p:nvPr/>
        </p:nvGrpSpPr>
        <p:grpSpPr>
          <a:xfrm>
            <a:off x="5936931" y="3048000"/>
            <a:ext cx="2673669" cy="492760"/>
            <a:chOff x="275635" y="1290199"/>
            <a:chExt cx="2673669" cy="369570"/>
          </a:xfrm>
        </p:grpSpPr>
        <p:pic>
          <p:nvPicPr>
            <p:cNvPr id="34"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290199"/>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35" name="TextBox 34"/>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IntelliSense</a:t>
              </a:r>
              <a:endParaRPr lang="en-US" sz="1600" dirty="0">
                <a:effectLst>
                  <a:outerShdw blurRad="38100" dist="38100" dir="2700000" algn="tl">
                    <a:srgbClr val="000000">
                      <a:alpha val="43137"/>
                    </a:srgbClr>
                  </a:outerShdw>
                </a:effectLst>
              </a:endParaRPr>
            </a:p>
          </p:txBody>
        </p:sp>
      </p:grpSp>
      <p:grpSp>
        <p:nvGrpSpPr>
          <p:cNvPr id="36" name="Group 35"/>
          <p:cNvGrpSpPr/>
          <p:nvPr/>
        </p:nvGrpSpPr>
        <p:grpSpPr>
          <a:xfrm>
            <a:off x="3124200" y="3733800"/>
            <a:ext cx="2673669" cy="492760"/>
            <a:chOff x="275635" y="1306490"/>
            <a:chExt cx="2673669" cy="369570"/>
          </a:xfrm>
        </p:grpSpPr>
        <p:pic>
          <p:nvPicPr>
            <p:cNvPr id="37"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306490"/>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38" name="TextBox 37"/>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Build</a:t>
              </a:r>
              <a:endParaRPr lang="en-US" sz="1600" dirty="0">
                <a:effectLst>
                  <a:outerShdw blurRad="38100" dist="38100" dir="2700000" algn="tl">
                    <a:srgbClr val="000000">
                      <a:alpha val="43137"/>
                    </a:srgbClr>
                  </a:outerShdw>
                </a:effectLst>
              </a:endParaRPr>
            </a:p>
          </p:txBody>
        </p:sp>
      </p:grpSp>
      <p:grpSp>
        <p:nvGrpSpPr>
          <p:cNvPr id="39" name="Group 38"/>
          <p:cNvGrpSpPr/>
          <p:nvPr/>
        </p:nvGrpSpPr>
        <p:grpSpPr>
          <a:xfrm>
            <a:off x="5936931" y="3733800"/>
            <a:ext cx="2673669" cy="492760"/>
            <a:chOff x="275635" y="1304571"/>
            <a:chExt cx="2673669" cy="369570"/>
          </a:xfrm>
        </p:grpSpPr>
        <p:pic>
          <p:nvPicPr>
            <p:cNvPr id="40"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304571"/>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41" name="TextBox 40"/>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Deploy</a:t>
              </a:r>
              <a:endParaRPr lang="en-US" sz="1600" dirty="0">
                <a:effectLst>
                  <a:outerShdw blurRad="38100" dist="38100" dir="2700000" algn="tl">
                    <a:srgbClr val="000000">
                      <a:alpha val="43137"/>
                    </a:srgbClr>
                  </a:outerShdw>
                </a:effectLst>
              </a:endParaRPr>
            </a:p>
          </p:txBody>
        </p:sp>
      </p:grpSp>
      <p:grpSp>
        <p:nvGrpSpPr>
          <p:cNvPr id="42" name="Group 41"/>
          <p:cNvGrpSpPr/>
          <p:nvPr/>
        </p:nvGrpSpPr>
        <p:grpSpPr>
          <a:xfrm>
            <a:off x="3124200" y="4384040"/>
            <a:ext cx="2673669" cy="492760"/>
            <a:chOff x="275635" y="1290211"/>
            <a:chExt cx="2673669" cy="369570"/>
          </a:xfrm>
        </p:grpSpPr>
        <p:pic>
          <p:nvPicPr>
            <p:cNvPr id="43"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290211"/>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44" name="TextBox 43"/>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Build Integration</a:t>
              </a:r>
              <a:endParaRPr lang="en-US" sz="1600" dirty="0">
                <a:effectLst>
                  <a:outerShdw blurRad="38100" dist="38100" dir="2700000" algn="tl">
                    <a:srgbClr val="000000">
                      <a:alpha val="43137"/>
                    </a:srgbClr>
                  </a:outerShdw>
                </a:effectLst>
              </a:endParaRPr>
            </a:p>
          </p:txBody>
        </p:sp>
      </p:grpSp>
      <p:grpSp>
        <p:nvGrpSpPr>
          <p:cNvPr id="45" name="Group 44"/>
          <p:cNvGrpSpPr/>
          <p:nvPr/>
        </p:nvGrpSpPr>
        <p:grpSpPr>
          <a:xfrm>
            <a:off x="5936931" y="4384040"/>
            <a:ext cx="2673669" cy="492760"/>
            <a:chOff x="275635" y="1292245"/>
            <a:chExt cx="2673669" cy="369570"/>
          </a:xfrm>
        </p:grpSpPr>
        <p:pic>
          <p:nvPicPr>
            <p:cNvPr id="46" name="Picture 4" descr="G:\rounded rectangle blue.png"/>
            <p:cNvPicPr>
              <a:picLocks noChangeArrowheads="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rcRect/>
            <a:stretch>
              <a:fillRect/>
            </a:stretch>
          </p:blipFill>
          <p:spPr bwMode="auto">
            <a:xfrm>
              <a:off x="275635" y="1292245"/>
              <a:ext cx="2673669" cy="369570"/>
            </a:xfrm>
            <a:prstGeom prst="rect">
              <a:avLst/>
            </a:prstGeom>
            <a:extLst>
              <a:ext uri="{909E8E84-426E-40DD-AFC4-6F175D3DCCD1}">
                <a14:hiddenFill xmlns:a14="http://schemas.microsoft.com/office/drawing/2010/main">
                  <a:solidFill>
                    <a:srgbClr val="FFFFFF"/>
                  </a:solidFill>
                </a14:hiddenFill>
              </a:ext>
              <a:ext uri="{53640926-AAD7-44D8-BBD7-CCE9431645EC}">
                <a14:shadowObscured xmlns:a14="http://schemas.microsoft.com/office/drawing/2010/main" val="1"/>
              </a:ext>
            </a:extLst>
          </p:spPr>
        </p:pic>
        <p:sp>
          <p:nvSpPr>
            <p:cNvPr id="47" name="TextBox 46"/>
            <p:cNvSpPr txBox="1"/>
            <p:nvPr/>
          </p:nvSpPr>
          <p:spPr>
            <a:xfrm>
              <a:off x="412462" y="1347361"/>
              <a:ext cx="2462723" cy="253916"/>
            </a:xfrm>
            <a:prstGeom prst="rect">
              <a:avLst/>
            </a:prstGeom>
            <a:noFill/>
          </p:spPr>
          <p:txBody>
            <a:bodyPr wrap="square" rtlCol="0">
              <a:spAutoFit/>
            </a:bodyPr>
            <a:lstStyle/>
            <a:p>
              <a:pPr algn="ctr"/>
              <a:r>
                <a:rPr lang="en-US" sz="1600" dirty="0" smtClean="0">
                  <a:effectLst>
                    <a:outerShdw blurRad="38100" dist="38100" dir="2700000" algn="tl">
                      <a:srgbClr val="000000">
                        <a:alpha val="43137"/>
                      </a:srgbClr>
                    </a:outerShdw>
                  </a:effectLst>
                </a:rPr>
                <a:t>Command Line Deploy</a:t>
              </a:r>
              <a:endParaRPr lang="en-US" sz="1600" dirty="0">
                <a:effectLst>
                  <a:outerShdw blurRad="38100" dist="38100" dir="2700000" algn="tl">
                    <a:srgbClr val="000000">
                      <a:alpha val="43137"/>
                    </a:srgbClr>
                  </a:outerShdw>
                </a:effectLst>
              </a:endParaRPr>
            </a:p>
          </p:txBody>
        </p:sp>
      </p:grpSp>
      <p:sp>
        <p:nvSpPr>
          <p:cNvPr id="48" name="TextBox 47"/>
          <p:cNvSpPr txBox="1"/>
          <p:nvPr/>
        </p:nvSpPr>
        <p:spPr>
          <a:xfrm>
            <a:off x="77781" y="6384547"/>
            <a:ext cx="5027620" cy="184666"/>
          </a:xfrm>
          <a:prstGeom prst="rect">
            <a:avLst/>
          </a:prstGeom>
          <a:noFill/>
        </p:spPr>
        <p:txBody>
          <a:bodyPr wrap="square" lIns="0" tIns="0" rIns="0" bIns="0" rtlCol="0">
            <a:spAutoFit/>
          </a:bodyPr>
          <a:lstStyle/>
          <a:p>
            <a:r>
              <a:rPr lang="en-US" sz="1200" i="1" dirty="0" smtClean="0">
                <a:gradFill>
                  <a:gsLst>
                    <a:gs pos="0">
                      <a:schemeClr val="tx1"/>
                    </a:gs>
                    <a:gs pos="100000">
                      <a:schemeClr val="tx1"/>
                    </a:gs>
                  </a:gsLst>
                  <a:lin ang="5400000" scaled="0"/>
                </a:gradFill>
                <a:effectLst>
                  <a:outerShdw blurRad="38100" dist="38100" dir="2700000" algn="tl">
                    <a:srgbClr val="000000">
                      <a:alpha val="43137"/>
                    </a:srgbClr>
                  </a:outerShdw>
                </a:effectLst>
              </a:rPr>
              <a:t>* May be executed from Visual Studio 2010 Professional</a:t>
            </a:r>
          </a:p>
        </p:txBody>
      </p:sp>
    </p:spTree>
    <p:extLst>
      <p:ext uri="{BB962C8B-B14F-4D97-AF65-F5344CB8AC3E}">
        <p14:creationId xmlns:p14="http://schemas.microsoft.com/office/powerpoint/2010/main" val="31925513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solidFill>
                  <a:prstClr val="white"/>
                </a:solidFill>
              </a:rPr>
              <a:t>©2009 Aspect Software, Inc. All rights reserved.</a:t>
            </a:r>
            <a:endParaRPr lang="en-US">
              <a:solidFill>
                <a:prstClr val="white"/>
              </a:solidFill>
            </a:endParaRPr>
          </a:p>
        </p:txBody>
      </p:sp>
      <p:sp>
        <p:nvSpPr>
          <p:cNvPr id="3" name="Slide Number Placeholder 2"/>
          <p:cNvSpPr>
            <a:spLocks noGrp="1"/>
          </p:cNvSpPr>
          <p:nvPr>
            <p:ph type="sldNum" sz="quarter" idx="12"/>
          </p:nvPr>
        </p:nvSpPr>
        <p:spPr/>
        <p:txBody>
          <a:bodyPr/>
          <a:lstStyle/>
          <a:p>
            <a:fld id="{6A54DE11-6ECF-430E-946C-16913C17A995}" type="slidenum">
              <a:rPr lang="en-US" smtClean="0">
                <a:solidFill>
                  <a:prstClr val="white"/>
                </a:solidFill>
              </a:rPr>
              <a:pPr/>
              <a:t>2</a:t>
            </a:fld>
            <a:endParaRPr lang="en-US">
              <a:solidFill>
                <a:prstClr val="white"/>
              </a:solidFill>
            </a:endParaRPr>
          </a:p>
        </p:txBody>
      </p:sp>
      <p:sp>
        <p:nvSpPr>
          <p:cNvPr id="4" name="Title 3"/>
          <p:cNvSpPr>
            <a:spLocks noGrp="1"/>
          </p:cNvSpPr>
          <p:nvPr>
            <p:ph type="title"/>
          </p:nvPr>
        </p:nvSpPr>
        <p:spPr/>
        <p:txBody>
          <a:bodyPr/>
          <a:lstStyle/>
          <a:p>
            <a:r>
              <a:rPr lang="en-US" dirty="0" smtClean="0"/>
              <a:t>“Legacy” </a:t>
            </a:r>
            <a:r>
              <a:rPr lang="en-US" dirty="0"/>
              <a:t>D</a:t>
            </a:r>
            <a:r>
              <a:rPr lang="en-US" dirty="0" smtClean="0"/>
              <a:t>atabase Development</a:t>
            </a:r>
            <a:endParaRPr lang="en-US" dirty="0"/>
          </a:p>
        </p:txBody>
      </p:sp>
      <p:sp>
        <p:nvSpPr>
          <p:cNvPr id="5" name="Content Placeholder 4"/>
          <p:cNvSpPr>
            <a:spLocks noGrp="1"/>
          </p:cNvSpPr>
          <p:nvPr>
            <p:ph idx="1"/>
          </p:nvPr>
        </p:nvSpPr>
        <p:spPr/>
        <p:txBody>
          <a:bodyPr/>
          <a:lstStyle/>
          <a:p>
            <a:r>
              <a:rPr lang="en-US" dirty="0" smtClean="0"/>
              <a:t>Difficult to implement change management</a:t>
            </a:r>
          </a:p>
          <a:p>
            <a:pPr lvl="1"/>
            <a:r>
              <a:rPr lang="en-US" dirty="0" smtClean="0"/>
              <a:t>Full database backups</a:t>
            </a:r>
          </a:p>
          <a:p>
            <a:pPr lvl="1"/>
            <a:r>
              <a:rPr lang="en-US" dirty="0" smtClean="0"/>
              <a:t>CREATE/ALTER scripts</a:t>
            </a:r>
          </a:p>
          <a:p>
            <a:r>
              <a:rPr lang="en-US" dirty="0" smtClean="0"/>
              <a:t>Difficult </a:t>
            </a:r>
            <a:r>
              <a:rPr lang="en-US" dirty="0"/>
              <a:t>for </a:t>
            </a:r>
            <a:r>
              <a:rPr lang="en-US" dirty="0" smtClean="0"/>
              <a:t>offline development</a:t>
            </a:r>
          </a:p>
          <a:p>
            <a:r>
              <a:rPr lang="en-US" dirty="0" smtClean="0"/>
              <a:t>Difficult to integrate into ALM</a:t>
            </a:r>
          </a:p>
          <a:p>
            <a:pPr lvl="1"/>
            <a:r>
              <a:rPr lang="en-US" dirty="0" smtClean="0"/>
              <a:t>Lack of proper versioning tools</a:t>
            </a:r>
          </a:p>
          <a:p>
            <a:pPr lvl="1"/>
            <a:r>
              <a:rPr lang="en-US" dirty="0" smtClean="0"/>
              <a:t>Lack of formal testing tools</a:t>
            </a:r>
          </a:p>
          <a:p>
            <a:endParaRPr lang="en-US" dirty="0" smtClean="0"/>
          </a:p>
          <a:p>
            <a:pPr lvl="1"/>
            <a:endParaRPr lang="en-US" dirty="0"/>
          </a:p>
        </p:txBody>
      </p:sp>
    </p:spTree>
    <p:extLst>
      <p:ext uri="{BB962C8B-B14F-4D97-AF65-F5344CB8AC3E}">
        <p14:creationId xmlns:p14="http://schemas.microsoft.com/office/powerpoint/2010/main" val="284415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Solution: Database Development Life Cycle</a:t>
            </a:r>
            <a:endParaRPr lang="en-US" dirty="0"/>
          </a:p>
        </p:txBody>
      </p:sp>
      <p:sp>
        <p:nvSpPr>
          <p:cNvPr id="6" name="Text Placeholder 5"/>
          <p:cNvSpPr>
            <a:spLocks noGrp="1"/>
          </p:cNvSpPr>
          <p:nvPr>
            <p:ph idx="1"/>
          </p:nvPr>
        </p:nvSpPr>
        <p:spPr/>
        <p:txBody>
          <a:bodyPr/>
          <a:lstStyle/>
          <a:p>
            <a:r>
              <a:rPr lang="en-US" dirty="0" smtClean="0"/>
              <a:t>Database development </a:t>
            </a:r>
            <a:r>
              <a:rPr lang="en-US" dirty="0"/>
              <a:t>in Visual </a:t>
            </a:r>
            <a:r>
              <a:rPr lang="en-US" dirty="0" smtClean="0"/>
              <a:t>Studio</a:t>
            </a:r>
          </a:p>
          <a:p>
            <a:pPr lvl="1"/>
            <a:r>
              <a:rPr lang="en-US" dirty="0" smtClean="0"/>
              <a:t>Include databases in Visual Studio solution</a:t>
            </a:r>
            <a:endParaRPr lang="en-US" dirty="0"/>
          </a:p>
          <a:p>
            <a:r>
              <a:rPr lang="en-US" dirty="0" smtClean="0"/>
              <a:t>Source </a:t>
            </a:r>
            <a:r>
              <a:rPr lang="en-US" dirty="0"/>
              <a:t>Code Control (SCC</a:t>
            </a:r>
            <a:r>
              <a:rPr lang="en-US" dirty="0" smtClean="0"/>
              <a:t>)</a:t>
            </a:r>
          </a:p>
          <a:p>
            <a:pPr lvl="1"/>
            <a:r>
              <a:rPr lang="en-US" dirty="0"/>
              <a:t>Let the developer declare </a:t>
            </a:r>
            <a:r>
              <a:rPr lang="en-US" dirty="0" smtClean="0"/>
              <a:t>database schema</a:t>
            </a:r>
            <a:endParaRPr lang="en-US" dirty="0"/>
          </a:p>
          <a:p>
            <a:pPr lvl="1"/>
            <a:r>
              <a:rPr lang="en-US" dirty="0"/>
              <a:t>The tools figure out how to create/modify the </a:t>
            </a:r>
            <a:r>
              <a:rPr lang="en-US" dirty="0" smtClean="0"/>
              <a:t>database</a:t>
            </a:r>
          </a:p>
          <a:p>
            <a:r>
              <a:rPr lang="en-US" dirty="0" smtClean="0"/>
              <a:t>Simplified Deployment</a:t>
            </a:r>
          </a:p>
          <a:p>
            <a:r>
              <a:rPr lang="en-US" dirty="0" smtClean="0"/>
              <a:t>Code Analysis</a:t>
            </a:r>
          </a:p>
          <a:p>
            <a:r>
              <a:rPr lang="en-US" dirty="0"/>
              <a:t>Refactoring</a:t>
            </a:r>
          </a:p>
          <a:p>
            <a:r>
              <a:rPr lang="en-US" dirty="0" smtClean="0"/>
              <a:t>Unit Testing</a:t>
            </a:r>
          </a:p>
          <a:p>
            <a:r>
              <a:rPr lang="en-US" dirty="0" smtClean="0"/>
              <a:t>Build automation</a:t>
            </a:r>
            <a:endParaRPr lang="en-US" dirty="0"/>
          </a:p>
          <a:p>
            <a:endParaRPr lang="en-US" dirty="0" smtClean="0"/>
          </a:p>
        </p:txBody>
      </p:sp>
    </p:spTree>
    <p:extLst>
      <p:ext uri="{BB962C8B-B14F-4D97-AF65-F5344CB8AC3E}">
        <p14:creationId xmlns:p14="http://schemas.microsoft.com/office/powerpoint/2010/main" val="4035990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AutoShape 38"/>
          <p:cNvSpPr>
            <a:spLocks noChangeArrowheads="1"/>
          </p:cNvSpPr>
          <p:nvPr/>
        </p:nvSpPr>
        <p:spPr bwMode="invGray">
          <a:xfrm>
            <a:off x="609600" y="3961799"/>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start DATETIME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len   INT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25" name="AutoShape 38"/>
          <p:cNvSpPr>
            <a:spLocks noChangeArrowheads="1"/>
          </p:cNvSpPr>
          <p:nvPr/>
        </p:nvSpPr>
        <p:spPr bwMode="invGray">
          <a:xfrm>
            <a:off x="609600" y="1066800"/>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int id;</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void MethodA();</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23" name="AutoShape 38"/>
          <p:cNvSpPr>
            <a:spLocks noChangeArrowheads="1"/>
          </p:cNvSpPr>
          <p:nvPr/>
        </p:nvSpPr>
        <p:spPr bwMode="invGray">
          <a:xfrm>
            <a:off x="1277240" y="3961799"/>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lvl="0">
              <a:lnSpc>
                <a:spcPct val="85000"/>
              </a:lnSpc>
              <a:spcBef>
                <a:spcPct val="20000"/>
              </a:spcBef>
            </a:pPr>
            <a:r>
              <a:rPr lang="en-US" u="sng" dirty="0" smtClean="0">
                <a:solidFill>
                  <a:srgbClr val="FFFF00"/>
                </a:solidFill>
                <a:latin typeface="Lucida Console" pitchFamily="49" charset="0"/>
                <a:cs typeface="Segoe UI" pitchFamily="34" charset="0"/>
              </a:rPr>
              <a:t>ALTER TABLE </a:t>
            </a:r>
            <a:r>
              <a:rPr lang="en-US" u="sng" dirty="0" err="1" smtClean="0">
                <a:solidFill>
                  <a:srgbClr val="FFFF00"/>
                </a:solidFill>
                <a:latin typeface="Lucida Console" pitchFamily="49" charset="0"/>
                <a:cs typeface="Segoe UI" pitchFamily="34" charset="0"/>
              </a:rPr>
              <a:t>dbo.Auction</a:t>
            </a:r>
            <a:r>
              <a:rPr lang="en-US" u="sng" dirty="0" smtClean="0">
                <a:solidFill>
                  <a:srgbClr val="FFFF00"/>
                </a:solidFill>
                <a:latin typeface="Lucida Console" pitchFamily="49" charset="0"/>
                <a:cs typeface="Segoe UI" pitchFamily="34" charset="0"/>
              </a:rPr>
              <a:t> </a:t>
            </a:r>
          </a:p>
          <a:p>
            <a:pPr lvl="0">
              <a:lnSpc>
                <a:spcPct val="85000"/>
              </a:lnSpc>
              <a:spcBef>
                <a:spcPct val="20000"/>
              </a:spcBef>
            </a:pPr>
            <a:r>
              <a:rPr lang="en-US" dirty="0" smtClean="0">
                <a:solidFill>
                  <a:srgbClr val="FFFF00"/>
                </a:solidFill>
                <a:latin typeface="Lucida Console" pitchFamily="49" charset="0"/>
                <a:cs typeface="Segoe UI" pitchFamily="34" charset="0"/>
              </a:rPr>
              <a:t> </a:t>
            </a:r>
            <a:r>
              <a:rPr lang="en-US" u="sng" dirty="0" smtClean="0">
                <a:solidFill>
                  <a:srgbClr val="FFFF00"/>
                </a:solidFill>
                <a:latin typeface="Lucida Console" pitchFamily="49" charset="0"/>
                <a:cs typeface="Segoe UI" pitchFamily="34" charset="0"/>
              </a:rPr>
              <a:t>WITH CHECK ADD CONSTRAINT</a:t>
            </a:r>
          </a:p>
          <a:p>
            <a:pPr lvl="0">
              <a:lnSpc>
                <a:spcPct val="85000"/>
              </a:lnSpc>
              <a:spcBef>
                <a:spcPct val="20000"/>
              </a:spcBef>
            </a:pPr>
            <a:r>
              <a:rPr lang="en-US" dirty="0" smtClean="0">
                <a:solidFill>
                  <a:srgbClr val="FFFF00"/>
                </a:solidFill>
                <a:latin typeface="Lucida Console" pitchFamily="49" charset="0"/>
                <a:cs typeface="Segoe UI" pitchFamily="34" charset="0"/>
              </a:rPr>
              <a:t>  </a:t>
            </a:r>
            <a:r>
              <a:rPr lang="en-US" u="sng" dirty="0" smtClean="0">
                <a:solidFill>
                  <a:srgbClr val="FFFF00"/>
                </a:solidFill>
                <a:latin typeface="Lucida Console" pitchFamily="49" charset="0"/>
                <a:cs typeface="Segoe UI" pitchFamily="34" charset="0"/>
              </a:rPr>
              <a:t>Au_PK PRIMARY KEY (id)</a:t>
            </a:r>
            <a:endParaRPr lang="en-US" sz="2400" u="sng" dirty="0">
              <a:solidFill>
                <a:srgbClr val="FFFF00"/>
              </a:solidFill>
              <a:latin typeface="Lucida Console" pitchFamily="49" charset="0"/>
              <a:cs typeface="Segoe UI" pitchFamily="34" charset="0"/>
            </a:endParaRPr>
          </a:p>
        </p:txBody>
      </p:sp>
      <p:sp>
        <p:nvSpPr>
          <p:cNvPr id="24" name="AutoShape 38"/>
          <p:cNvSpPr>
            <a:spLocks noChangeArrowheads="1"/>
          </p:cNvSpPr>
          <p:nvPr/>
        </p:nvSpPr>
        <p:spPr bwMode="invGray">
          <a:xfrm>
            <a:off x="1944879" y="3961799"/>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lvl="0">
              <a:lnSpc>
                <a:spcPct val="85000"/>
              </a:lnSpc>
              <a:spcBef>
                <a:spcPct val="20000"/>
              </a:spcBef>
            </a:pPr>
            <a:r>
              <a:rPr lang="en-US" dirty="0" smtClean="0">
                <a:solidFill>
                  <a:srgbClr val="FFFFFF">
                    <a:alpha val="100000"/>
                  </a:srgbClr>
                </a:solidFill>
                <a:latin typeface="Lucida Console" pitchFamily="49" charset="0"/>
                <a:cs typeface="Segoe UI" pitchFamily="34" charset="0"/>
              </a:rPr>
              <a:t>ALTER TABLE </a:t>
            </a:r>
            <a:r>
              <a:rPr lang="en-US" dirty="0" err="1" smtClean="0">
                <a:solidFill>
                  <a:srgbClr val="FFFFFF">
                    <a:alpha val="100000"/>
                  </a:srgbClr>
                </a:solidFill>
                <a:latin typeface="Lucida Console" pitchFamily="49" charset="0"/>
                <a:cs typeface="Segoe UI" pitchFamily="34" charset="0"/>
              </a:rPr>
              <a:t>dbo.Auction</a:t>
            </a:r>
            <a:r>
              <a:rPr lang="en-US" dirty="0" smtClean="0">
                <a:solidFill>
                  <a:srgbClr val="FFFFFF">
                    <a:alpha val="100000"/>
                  </a:srgbClr>
                </a:solidFill>
                <a:latin typeface="Lucida Console" pitchFamily="49" charset="0"/>
                <a:cs typeface="Segoe UI" pitchFamily="34" charset="0"/>
              </a:rPr>
              <a:t> </a:t>
            </a:r>
          </a:p>
          <a:p>
            <a:pPr lvl="0">
              <a:lnSpc>
                <a:spcPct val="85000"/>
              </a:lnSpc>
              <a:spcBef>
                <a:spcPct val="20000"/>
              </a:spcBef>
            </a:pPr>
            <a:r>
              <a:rPr lang="en-US" dirty="0" smtClean="0">
                <a:solidFill>
                  <a:srgbClr val="FFFFFF">
                    <a:alpha val="100000"/>
                  </a:srgbClr>
                </a:solidFill>
                <a:latin typeface="Lucida Console" pitchFamily="49" charset="0"/>
                <a:cs typeface="Segoe UI" pitchFamily="34" charset="0"/>
              </a:rPr>
              <a:t> WITH CHECK ADD CONSTRAINT</a:t>
            </a:r>
          </a:p>
          <a:p>
            <a:pPr lvl="0">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u="sng" dirty="0" smtClean="0">
                <a:solidFill>
                  <a:srgbClr val="FFFF00"/>
                </a:solidFill>
                <a:latin typeface="Lucida Console" pitchFamily="49" charset="0"/>
                <a:cs typeface="Segoe UI" pitchFamily="34" charset="0"/>
              </a:rPr>
              <a:t>Au_SK UNIQUE (name)</a:t>
            </a:r>
            <a:endParaRPr lang="en-US" sz="2400" u="sng" dirty="0">
              <a:solidFill>
                <a:srgbClr val="FFFF00"/>
              </a:solidFill>
              <a:latin typeface="Lucida Console" pitchFamily="49" charset="0"/>
              <a:cs typeface="Segoe UI" pitchFamily="34" charset="0"/>
            </a:endParaRPr>
          </a:p>
        </p:txBody>
      </p:sp>
      <p:sp>
        <p:nvSpPr>
          <p:cNvPr id="26" name="AutoShape 38"/>
          <p:cNvSpPr>
            <a:spLocks noChangeArrowheads="1"/>
          </p:cNvSpPr>
          <p:nvPr/>
        </p:nvSpPr>
        <p:spPr bwMode="invGray">
          <a:xfrm>
            <a:off x="1274381" y="10668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int id;</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void MethodA();</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u="sng" dirty="0" smtClean="0">
                <a:solidFill>
                  <a:srgbClr val="FFFF00"/>
                </a:solidFill>
                <a:latin typeface="Lucida Console" pitchFamily="49" charset="0"/>
                <a:cs typeface="Segoe UI" pitchFamily="34" charset="0"/>
              </a:rPr>
              <a:t>void MethodB();</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27" name="AutoShape 38"/>
          <p:cNvSpPr>
            <a:spLocks noChangeArrowheads="1"/>
          </p:cNvSpPr>
          <p:nvPr/>
        </p:nvSpPr>
        <p:spPr bwMode="invGray">
          <a:xfrm>
            <a:off x="1939162" y="10668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int    id;</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u="sng" dirty="0" smtClean="0">
                <a:solidFill>
                  <a:srgbClr val="FFFF00"/>
                </a:solidFill>
                <a:latin typeface="Lucida Console" pitchFamily="49" charset="0"/>
                <a:cs typeface="Segoe UI" pitchFamily="34" charset="0"/>
              </a:rPr>
              <a:t>string cacheTitle;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void MethodA();</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u="sng" dirty="0" smtClean="0">
                <a:solidFill>
                  <a:srgbClr val="FFFF00"/>
                </a:solidFill>
                <a:latin typeface="Lucida Console" pitchFamily="49" charset="0"/>
                <a:cs typeface="Segoe UI" pitchFamily="34" charset="0"/>
              </a:rPr>
              <a:t>void MethodB();</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2" name="Title 1"/>
          <p:cNvSpPr>
            <a:spLocks noGrp="1"/>
          </p:cNvSpPr>
          <p:nvPr>
            <p:ph type="title"/>
          </p:nvPr>
        </p:nvSpPr>
        <p:spPr/>
        <p:txBody>
          <a:bodyPr/>
          <a:lstStyle/>
          <a:p>
            <a:r>
              <a:rPr lang="en-US" dirty="0" smtClean="0"/>
              <a:t>Version Control Challenge</a:t>
            </a:r>
            <a:endParaRPr lang="en-US" dirty="0"/>
          </a:p>
        </p:txBody>
      </p:sp>
      <p:grpSp>
        <p:nvGrpSpPr>
          <p:cNvPr id="3" name="Group 10"/>
          <p:cNvGrpSpPr>
            <a:grpSpLocks/>
          </p:cNvGrpSpPr>
          <p:nvPr/>
        </p:nvGrpSpPr>
        <p:grpSpPr bwMode="auto">
          <a:xfrm>
            <a:off x="7401386" y="4062044"/>
            <a:ext cx="1558925" cy="1963738"/>
            <a:chOff x="4659" y="510"/>
            <a:chExt cx="982" cy="1237"/>
          </a:xfrm>
        </p:grpSpPr>
        <p:pic>
          <p:nvPicPr>
            <p:cNvPr id="10" name="Picture 11"/>
            <p:cNvPicPr>
              <a:picLocks noChangeAspect="1" noChangeArrowheads="1"/>
            </p:cNvPicPr>
            <p:nvPr/>
          </p:nvPicPr>
          <p:blipFill>
            <a:blip r:embed="rId4"/>
            <a:srcRect/>
            <a:stretch>
              <a:fillRect/>
            </a:stretch>
          </p:blipFill>
          <p:spPr bwMode="auto">
            <a:xfrm>
              <a:off x="4792" y="764"/>
              <a:ext cx="655" cy="983"/>
            </a:xfrm>
            <a:prstGeom prst="rect">
              <a:avLst/>
            </a:prstGeom>
            <a:noFill/>
            <a:ln w="9525" cap="flat" cmpd="sng" algn="ctr">
              <a:noFill/>
              <a:prstDash val="solid"/>
              <a:miter lim="800000"/>
              <a:headEnd type="none" w="med" len="med"/>
              <a:tailEnd type="none" w="med" len="med"/>
            </a:ln>
            <a:effectLst/>
          </p:spPr>
        </p:pic>
        <p:sp>
          <p:nvSpPr>
            <p:cNvPr id="11" name="Text Box 12"/>
            <p:cNvSpPr txBox="1">
              <a:spLocks noChangeArrowheads="1"/>
            </p:cNvSpPr>
            <p:nvPr/>
          </p:nvSpPr>
          <p:spPr bwMode="auto">
            <a:xfrm>
              <a:off x="4659" y="510"/>
              <a:ext cx="982" cy="252"/>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effectLst>
                    <a:outerShdw blurRad="38100" dist="38100" dir="2700000" algn="tl">
                      <a:srgbClr val="000000">
                        <a:alpha val="43137"/>
                      </a:srgbClr>
                    </a:outerShdw>
                  </a:effectLst>
                  <a:latin typeface="Arial"/>
                </a:rPr>
                <a:t>Database</a:t>
              </a:r>
              <a:endParaRPr lang="en-US" dirty="0"/>
            </a:p>
          </p:txBody>
        </p:sp>
      </p:grpSp>
      <p:sp>
        <p:nvSpPr>
          <p:cNvPr id="28" name="Right Arrow 27"/>
          <p:cNvSpPr/>
          <p:nvPr/>
        </p:nvSpPr>
        <p:spPr bwMode="auto">
          <a:xfrm>
            <a:off x="110218" y="3451077"/>
            <a:ext cx="8510080" cy="461319"/>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solidFill>
                  <a:schemeClr val="tx1"/>
                </a:solidFill>
                <a:effectLst/>
                <a:latin typeface="Segoe Semibold" pitchFamily="34" charset="0"/>
              </a:rPr>
              <a:t>Revision History</a:t>
            </a:r>
          </a:p>
        </p:txBody>
      </p:sp>
      <p:grpSp>
        <p:nvGrpSpPr>
          <p:cNvPr id="4" name="Group 69"/>
          <p:cNvGrpSpPr/>
          <p:nvPr/>
        </p:nvGrpSpPr>
        <p:grpSpPr>
          <a:xfrm>
            <a:off x="7417862" y="1249425"/>
            <a:ext cx="1558925" cy="2128636"/>
            <a:chOff x="7413064" y="4535774"/>
            <a:chExt cx="1558925" cy="2128636"/>
          </a:xfrm>
        </p:grpSpPr>
        <p:pic>
          <p:nvPicPr>
            <p:cNvPr id="30" name="Picture 11"/>
            <p:cNvPicPr>
              <a:picLocks noChangeAspect="1" noChangeArrowheads="1"/>
            </p:cNvPicPr>
            <p:nvPr/>
          </p:nvPicPr>
          <p:blipFill>
            <a:blip r:embed="rId4"/>
            <a:srcRect/>
            <a:stretch>
              <a:fillRect/>
            </a:stretch>
          </p:blipFill>
          <p:spPr bwMode="auto">
            <a:xfrm>
              <a:off x="7624202" y="4938999"/>
              <a:ext cx="1039813" cy="1560512"/>
            </a:xfrm>
            <a:prstGeom prst="rect">
              <a:avLst/>
            </a:prstGeom>
            <a:noFill/>
            <a:ln w="9525" cap="flat" cmpd="sng" algn="ctr">
              <a:noFill/>
              <a:prstDash val="solid"/>
              <a:miter lim="800000"/>
              <a:headEnd type="none" w="med" len="med"/>
              <a:tailEnd type="none" w="med" len="med"/>
            </a:ln>
            <a:effectLst/>
          </p:spPr>
        </p:pic>
        <p:sp>
          <p:nvSpPr>
            <p:cNvPr id="31" name="Text Box 12"/>
            <p:cNvSpPr txBox="1">
              <a:spLocks noChangeArrowheads="1"/>
            </p:cNvSpPr>
            <p:nvPr/>
          </p:nvSpPr>
          <p:spPr bwMode="auto">
            <a:xfrm>
              <a:off x="7413064" y="4535774"/>
              <a:ext cx="1558925" cy="400110"/>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effectLst>
                    <a:outerShdw blurRad="38100" dist="38100" dir="2700000" algn="tl">
                      <a:srgbClr val="000000">
                        <a:alpha val="43137"/>
                      </a:srgbClr>
                    </a:outerShdw>
                  </a:effectLst>
                  <a:latin typeface="Arial"/>
                </a:rPr>
                <a:t>App</a:t>
              </a:r>
              <a:endParaRPr lang="en-US" dirty="0"/>
            </a:p>
          </p:txBody>
        </p:sp>
        <p:pic>
          <p:nvPicPr>
            <p:cNvPr id="32" name="Picture 36"/>
            <p:cNvPicPr>
              <a:picLocks noChangeAspect="1" noChangeArrowheads="1"/>
            </p:cNvPicPr>
            <p:nvPr/>
          </p:nvPicPr>
          <p:blipFill>
            <a:blip r:embed="rId5" cstate="print"/>
            <a:srcRect/>
            <a:stretch>
              <a:fillRect/>
            </a:stretch>
          </p:blipFill>
          <p:spPr bwMode="auto">
            <a:xfrm>
              <a:off x="8106032" y="5682015"/>
              <a:ext cx="626076" cy="982395"/>
            </a:xfrm>
            <a:prstGeom prst="rect">
              <a:avLst/>
            </a:prstGeom>
            <a:noFill/>
            <a:ln w="9525" cap="flat" cmpd="sng" algn="ctr">
              <a:noFill/>
              <a:prstDash val="solid"/>
              <a:miter lim="800000"/>
              <a:headEnd type="none" w="med" len="med"/>
              <a:tailEnd type="none" w="med" len="med"/>
            </a:ln>
            <a:effectLst/>
          </p:spPr>
        </p:pic>
        <p:grpSp>
          <p:nvGrpSpPr>
            <p:cNvPr id="5" name="Group 46"/>
            <p:cNvGrpSpPr/>
            <p:nvPr/>
          </p:nvGrpSpPr>
          <p:grpSpPr>
            <a:xfrm rot="1209375">
              <a:off x="8207318" y="5909281"/>
              <a:ext cx="254655" cy="259176"/>
              <a:chOff x="6523038" y="3829050"/>
              <a:chExt cx="804862" cy="819150"/>
            </a:xfrm>
            <a:scene3d>
              <a:camera prst="orthographicFront">
                <a:rot lat="0" lon="0" rev="0"/>
              </a:camera>
              <a:lightRig rig="threePt" dir="t"/>
            </a:scene3d>
          </p:grpSpPr>
          <p:sp>
            <p:nvSpPr>
              <p:cNvPr id="1031"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2"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3"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4"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5"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6"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7"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8"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39"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40"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6" name="Group 47"/>
            <p:cNvGrpSpPr/>
            <p:nvPr/>
          </p:nvGrpSpPr>
          <p:grpSpPr>
            <a:xfrm rot="1209375">
              <a:off x="8186725" y="6152296"/>
              <a:ext cx="254655" cy="259176"/>
              <a:chOff x="6523038" y="3829050"/>
              <a:chExt cx="804862" cy="819150"/>
            </a:xfrm>
            <a:scene3d>
              <a:camera prst="orthographicFront">
                <a:rot lat="0" lon="0" rev="0"/>
              </a:camera>
              <a:lightRig rig="threePt" dir="t"/>
            </a:scene3d>
          </p:grpSpPr>
          <p:sp>
            <p:nvSpPr>
              <p:cNvPr id="49"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0"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7" name="Group 58"/>
            <p:cNvGrpSpPr/>
            <p:nvPr/>
          </p:nvGrpSpPr>
          <p:grpSpPr>
            <a:xfrm rot="1209375">
              <a:off x="8425620" y="6036966"/>
              <a:ext cx="254655" cy="259176"/>
              <a:chOff x="6523038" y="3829050"/>
              <a:chExt cx="804862" cy="819150"/>
            </a:xfrm>
            <a:scene3d>
              <a:camera prst="orthographicFront">
                <a:rot lat="0" lon="0" rev="0"/>
              </a:camera>
              <a:lightRig rig="threePt" dir="t"/>
            </a:scene3d>
          </p:grpSpPr>
          <p:sp>
            <p:nvSpPr>
              <p:cNvPr id="60"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1"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2"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3"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4"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5"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6"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7"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8"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9"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
        <p:nvSpPr>
          <p:cNvPr id="73" name="Right Arrow 72"/>
          <p:cNvSpPr/>
          <p:nvPr/>
        </p:nvSpPr>
        <p:spPr bwMode="auto">
          <a:xfrm>
            <a:off x="110218" y="3451077"/>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1</a:t>
            </a:r>
          </a:p>
        </p:txBody>
      </p:sp>
      <p:sp>
        <p:nvSpPr>
          <p:cNvPr id="74" name="Right Arrow 73"/>
          <p:cNvSpPr/>
          <p:nvPr/>
        </p:nvSpPr>
        <p:spPr bwMode="auto">
          <a:xfrm>
            <a:off x="839534" y="3445536"/>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R="0" indent="0" fontAlgn="base">
              <a:lnSpc>
                <a:spcPct val="100000"/>
              </a:lnSpc>
              <a:spcBef>
                <a:spcPct val="0"/>
              </a:spcBef>
              <a:spcAft>
                <a:spcPct val="0"/>
              </a:spcAft>
              <a:buClrTx/>
              <a:buSzTx/>
              <a:buFontTx/>
              <a:buNone/>
              <a:tabLst/>
            </a:pPr>
            <a:r>
              <a:rPr lang="en-US" b="1" dirty="0">
                <a:solidFill>
                  <a:schemeClr val="tx1"/>
                </a:solidFill>
              </a:rPr>
              <a:t>V 2</a:t>
            </a:r>
          </a:p>
        </p:txBody>
      </p:sp>
      <p:sp>
        <p:nvSpPr>
          <p:cNvPr id="75" name="Right Arrow 74"/>
          <p:cNvSpPr/>
          <p:nvPr/>
        </p:nvSpPr>
        <p:spPr bwMode="auto">
          <a:xfrm>
            <a:off x="1548879" y="3445536"/>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r>
              <a:rPr lang="en-US" b="1" dirty="0" smtClean="0">
                <a:solidFill>
                  <a:schemeClr val="tx1"/>
                </a:solidFill>
              </a:rPr>
              <a:t>V 3</a:t>
            </a:r>
          </a:p>
        </p:txBody>
      </p:sp>
    </p:spTree>
    <p:custDataLst>
      <p:tags r:id="rId1"/>
    </p:custDataLst>
    <p:extLst>
      <p:ext uri="{BB962C8B-B14F-4D97-AF65-F5344CB8AC3E}">
        <p14:creationId xmlns:p14="http://schemas.microsoft.com/office/powerpoint/2010/main" val="1548802629"/>
      </p:ext>
    </p:extLst>
  </p:cSld>
  <p:clrMapOvr>
    <a:masterClrMapping/>
  </p:clrMapOvr>
  <p:transition advTm="207687">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ppt_x</p:attrName>
                                        </p:attrNameLst>
                                      </p:cBhvr>
                                      <p:tavLst>
                                        <p:tav tm="0">
                                          <p:val>
                                            <p:strVal val="#ppt_x-#ppt_w/2"/>
                                          </p:val>
                                        </p:tav>
                                        <p:tav tm="100000">
                                          <p:val>
                                            <p:strVal val="#ppt_x"/>
                                          </p:val>
                                        </p:tav>
                                      </p:tavLst>
                                    </p:anim>
                                    <p:anim calcmode="lin" valueType="num">
                                      <p:cBhvr>
                                        <p:cTn id="8" dur="500" fill="hold"/>
                                        <p:tgtEl>
                                          <p:spTgt spid="28"/>
                                        </p:tgtEl>
                                        <p:attrNameLst>
                                          <p:attrName>ppt_y</p:attrName>
                                        </p:attrNameLst>
                                      </p:cBhvr>
                                      <p:tavLst>
                                        <p:tav tm="0">
                                          <p:val>
                                            <p:strVal val="#ppt_y"/>
                                          </p:val>
                                        </p:tav>
                                        <p:tav tm="100000">
                                          <p:val>
                                            <p:strVal val="#ppt_y"/>
                                          </p:val>
                                        </p:tav>
                                      </p:tavLst>
                                    </p:anim>
                                    <p:anim calcmode="lin" valueType="num">
                                      <p:cBhvr>
                                        <p:cTn id="9" dur="500" fill="hold"/>
                                        <p:tgtEl>
                                          <p:spTgt spid="28"/>
                                        </p:tgtEl>
                                        <p:attrNameLst>
                                          <p:attrName>ppt_w</p:attrName>
                                        </p:attrNameLst>
                                      </p:cBhvr>
                                      <p:tavLst>
                                        <p:tav tm="0">
                                          <p:val>
                                            <p:fltVal val="0"/>
                                          </p:val>
                                        </p:tav>
                                        <p:tav tm="100000">
                                          <p:val>
                                            <p:strVal val="#ppt_w"/>
                                          </p:val>
                                        </p:tav>
                                      </p:tavLst>
                                    </p:anim>
                                    <p:anim calcmode="lin" valueType="num">
                                      <p:cBhvr>
                                        <p:cTn id="10" dur="500" fill="hold"/>
                                        <p:tgtEl>
                                          <p:spTgt spid="28"/>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500"/>
                                        <p:tgtEl>
                                          <p:spTgt spid="25"/>
                                        </p:tgtEl>
                                      </p:cBhvr>
                                    </p:animEffect>
                                  </p:childTnLst>
                                </p:cTn>
                              </p:par>
                              <p:par>
                                <p:cTn id="19" presetID="17" presetClass="entr" presetSubtype="8" fill="hold" grpId="0" nodeType="withEffect">
                                  <p:stCondLst>
                                    <p:cond delay="0"/>
                                  </p:stCondLst>
                                  <p:childTnLst>
                                    <p:set>
                                      <p:cBhvr>
                                        <p:cTn id="20" dur="1" fill="hold">
                                          <p:stCondLst>
                                            <p:cond delay="0"/>
                                          </p:stCondLst>
                                        </p:cTn>
                                        <p:tgtEl>
                                          <p:spTgt spid="73"/>
                                        </p:tgtEl>
                                        <p:attrNameLst>
                                          <p:attrName>style.visibility</p:attrName>
                                        </p:attrNameLst>
                                      </p:cBhvr>
                                      <p:to>
                                        <p:strVal val="visible"/>
                                      </p:to>
                                    </p:set>
                                    <p:anim calcmode="lin" valueType="num">
                                      <p:cBhvr>
                                        <p:cTn id="21" dur="500" fill="hold"/>
                                        <p:tgtEl>
                                          <p:spTgt spid="73"/>
                                        </p:tgtEl>
                                        <p:attrNameLst>
                                          <p:attrName>ppt_x</p:attrName>
                                        </p:attrNameLst>
                                      </p:cBhvr>
                                      <p:tavLst>
                                        <p:tav tm="0">
                                          <p:val>
                                            <p:strVal val="#ppt_x-#ppt_w/2"/>
                                          </p:val>
                                        </p:tav>
                                        <p:tav tm="100000">
                                          <p:val>
                                            <p:strVal val="#ppt_x"/>
                                          </p:val>
                                        </p:tav>
                                      </p:tavLst>
                                    </p:anim>
                                    <p:anim calcmode="lin" valueType="num">
                                      <p:cBhvr>
                                        <p:cTn id="22" dur="500" fill="hold"/>
                                        <p:tgtEl>
                                          <p:spTgt spid="73"/>
                                        </p:tgtEl>
                                        <p:attrNameLst>
                                          <p:attrName>ppt_y</p:attrName>
                                        </p:attrNameLst>
                                      </p:cBhvr>
                                      <p:tavLst>
                                        <p:tav tm="0">
                                          <p:val>
                                            <p:strVal val="#ppt_y"/>
                                          </p:val>
                                        </p:tav>
                                        <p:tav tm="100000">
                                          <p:val>
                                            <p:strVal val="#ppt_y"/>
                                          </p:val>
                                        </p:tav>
                                      </p:tavLst>
                                    </p:anim>
                                    <p:anim calcmode="lin" valueType="num">
                                      <p:cBhvr>
                                        <p:cTn id="23" dur="500" fill="hold"/>
                                        <p:tgtEl>
                                          <p:spTgt spid="73"/>
                                        </p:tgtEl>
                                        <p:attrNameLst>
                                          <p:attrName>ppt_w</p:attrName>
                                        </p:attrNameLst>
                                      </p:cBhvr>
                                      <p:tavLst>
                                        <p:tav tm="0">
                                          <p:val>
                                            <p:fltVal val="0"/>
                                          </p:val>
                                        </p:tav>
                                        <p:tav tm="100000">
                                          <p:val>
                                            <p:strVal val="#ppt_w"/>
                                          </p:val>
                                        </p:tav>
                                      </p:tavLst>
                                    </p:anim>
                                    <p:anim calcmode="lin" valueType="num">
                                      <p:cBhvr>
                                        <p:cTn id="24" dur="500" fill="hold"/>
                                        <p:tgtEl>
                                          <p:spTgt spid="73"/>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par>
                                <p:cTn id="30" presetID="9" presetClass="emph" presetSubtype="0" grpId="1" nodeType="withEffect">
                                  <p:stCondLst>
                                    <p:cond delay="0"/>
                                  </p:stCondLst>
                                  <p:childTnLst>
                                    <p:set>
                                      <p:cBhvr rctx="PPT">
                                        <p:cTn id="31" dur="indefinite"/>
                                        <p:tgtEl>
                                          <p:spTgt spid="25"/>
                                        </p:tgtEl>
                                        <p:attrNameLst>
                                          <p:attrName>style.opacity</p:attrName>
                                        </p:attrNameLst>
                                      </p:cBhvr>
                                      <p:to>
                                        <p:strVal val="0.5"/>
                                      </p:to>
                                    </p:set>
                                    <p:animEffect filter="image" prLst="opacity: 0.5">
                                      <p:cBhvr rctx="IE">
                                        <p:cTn id="32" dur="indefinite"/>
                                        <p:tgtEl>
                                          <p:spTgt spid="25"/>
                                        </p:tgtEl>
                                      </p:cBhvr>
                                    </p:animEffect>
                                  </p:childTnLst>
                                </p:cTn>
                              </p:par>
                              <p:par>
                                <p:cTn id="33" presetID="9" presetClass="emph" presetSubtype="0" grpId="1" nodeType="withEffect">
                                  <p:stCondLst>
                                    <p:cond delay="0"/>
                                  </p:stCondLst>
                                  <p:childTnLst>
                                    <p:set>
                                      <p:cBhvr rctx="PPT">
                                        <p:cTn id="34" dur="indefinite"/>
                                        <p:tgtEl>
                                          <p:spTgt spid="17"/>
                                        </p:tgtEl>
                                        <p:attrNameLst>
                                          <p:attrName>style.opacity</p:attrName>
                                        </p:attrNameLst>
                                      </p:cBhvr>
                                      <p:to>
                                        <p:strVal val="0.5"/>
                                      </p:to>
                                    </p:set>
                                    <p:animEffect filter="image" prLst="opacity: 0.5">
                                      <p:cBhvr rctx="IE">
                                        <p:cTn id="35" dur="indefinite"/>
                                        <p:tgtEl>
                                          <p:spTgt spid="1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500"/>
                                        <p:tgtEl>
                                          <p:spTgt spid="26"/>
                                        </p:tgtEl>
                                      </p:cBhvr>
                                    </p:animEffect>
                                  </p:childTnLst>
                                </p:cTn>
                              </p:par>
                              <p:par>
                                <p:cTn id="39" presetID="17" presetClass="entr" presetSubtype="8" fill="hold" grpId="0" nodeType="withEffect">
                                  <p:stCondLst>
                                    <p:cond delay="0"/>
                                  </p:stCondLst>
                                  <p:childTnLst>
                                    <p:set>
                                      <p:cBhvr>
                                        <p:cTn id="40" dur="1" fill="hold">
                                          <p:stCondLst>
                                            <p:cond delay="0"/>
                                          </p:stCondLst>
                                        </p:cTn>
                                        <p:tgtEl>
                                          <p:spTgt spid="74"/>
                                        </p:tgtEl>
                                        <p:attrNameLst>
                                          <p:attrName>style.visibility</p:attrName>
                                        </p:attrNameLst>
                                      </p:cBhvr>
                                      <p:to>
                                        <p:strVal val="visible"/>
                                      </p:to>
                                    </p:set>
                                    <p:anim calcmode="lin" valueType="num">
                                      <p:cBhvr>
                                        <p:cTn id="41" dur="500" fill="hold"/>
                                        <p:tgtEl>
                                          <p:spTgt spid="74"/>
                                        </p:tgtEl>
                                        <p:attrNameLst>
                                          <p:attrName>ppt_x</p:attrName>
                                        </p:attrNameLst>
                                      </p:cBhvr>
                                      <p:tavLst>
                                        <p:tav tm="0">
                                          <p:val>
                                            <p:strVal val="#ppt_x-#ppt_w/2"/>
                                          </p:val>
                                        </p:tav>
                                        <p:tav tm="100000">
                                          <p:val>
                                            <p:strVal val="#ppt_x"/>
                                          </p:val>
                                        </p:tav>
                                      </p:tavLst>
                                    </p:anim>
                                    <p:anim calcmode="lin" valueType="num">
                                      <p:cBhvr>
                                        <p:cTn id="42" dur="500" fill="hold"/>
                                        <p:tgtEl>
                                          <p:spTgt spid="74"/>
                                        </p:tgtEl>
                                        <p:attrNameLst>
                                          <p:attrName>ppt_y</p:attrName>
                                        </p:attrNameLst>
                                      </p:cBhvr>
                                      <p:tavLst>
                                        <p:tav tm="0">
                                          <p:val>
                                            <p:strVal val="#ppt_y"/>
                                          </p:val>
                                        </p:tav>
                                        <p:tav tm="100000">
                                          <p:val>
                                            <p:strVal val="#ppt_y"/>
                                          </p:val>
                                        </p:tav>
                                      </p:tavLst>
                                    </p:anim>
                                    <p:anim calcmode="lin" valueType="num">
                                      <p:cBhvr>
                                        <p:cTn id="43" dur="500" fill="hold"/>
                                        <p:tgtEl>
                                          <p:spTgt spid="74"/>
                                        </p:tgtEl>
                                        <p:attrNameLst>
                                          <p:attrName>ppt_w</p:attrName>
                                        </p:attrNameLst>
                                      </p:cBhvr>
                                      <p:tavLst>
                                        <p:tav tm="0">
                                          <p:val>
                                            <p:fltVal val="0"/>
                                          </p:val>
                                        </p:tav>
                                        <p:tav tm="100000">
                                          <p:val>
                                            <p:strVal val="#ppt_w"/>
                                          </p:val>
                                        </p:tav>
                                      </p:tavLst>
                                    </p:anim>
                                    <p:anim calcmode="lin" valueType="num">
                                      <p:cBhvr>
                                        <p:cTn id="44" dur="500" fill="hold"/>
                                        <p:tgtEl>
                                          <p:spTgt spid="74"/>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fade">
                                      <p:cBhvr>
                                        <p:cTn id="49" dur="500"/>
                                        <p:tgtEl>
                                          <p:spTgt spid="27"/>
                                        </p:tgtEl>
                                      </p:cBhvr>
                                    </p:animEffect>
                                  </p:childTnLst>
                                </p:cTn>
                              </p:par>
                              <p:par>
                                <p:cTn id="50" presetID="9" presetClass="emph" presetSubtype="0" grpId="1" nodeType="withEffect">
                                  <p:stCondLst>
                                    <p:cond delay="0"/>
                                  </p:stCondLst>
                                  <p:childTnLst>
                                    <p:set>
                                      <p:cBhvr rctx="PPT">
                                        <p:cTn id="51" dur="indefinite"/>
                                        <p:tgtEl>
                                          <p:spTgt spid="23"/>
                                        </p:tgtEl>
                                        <p:attrNameLst>
                                          <p:attrName>style.opacity</p:attrName>
                                        </p:attrNameLst>
                                      </p:cBhvr>
                                      <p:to>
                                        <p:strVal val="0.5"/>
                                      </p:to>
                                    </p:set>
                                    <p:animEffect filter="image" prLst="opacity: 0.5">
                                      <p:cBhvr rctx="IE">
                                        <p:cTn id="52" dur="indefinite"/>
                                        <p:tgtEl>
                                          <p:spTgt spid="23"/>
                                        </p:tgtEl>
                                      </p:cBhvr>
                                    </p:animEffect>
                                  </p:childTnLst>
                                </p:cTn>
                              </p:par>
                              <p:par>
                                <p:cTn id="53" presetID="9" presetClass="emph" presetSubtype="0" grpId="2" nodeType="withEffect">
                                  <p:stCondLst>
                                    <p:cond delay="0"/>
                                  </p:stCondLst>
                                  <p:childTnLst>
                                    <p:set>
                                      <p:cBhvr rctx="PPT">
                                        <p:cTn id="54" dur="indefinite"/>
                                        <p:tgtEl>
                                          <p:spTgt spid="17"/>
                                        </p:tgtEl>
                                        <p:attrNameLst>
                                          <p:attrName>style.opacity</p:attrName>
                                        </p:attrNameLst>
                                      </p:cBhvr>
                                      <p:to>
                                        <p:strVal val="0.25"/>
                                      </p:to>
                                    </p:set>
                                    <p:animEffect filter="image" prLst="opacity: 0.25">
                                      <p:cBhvr rctx="IE">
                                        <p:cTn id="55" dur="indefinite"/>
                                        <p:tgtEl>
                                          <p:spTgt spid="17"/>
                                        </p:tgtEl>
                                      </p:cBhvr>
                                    </p:animEffect>
                                  </p:childTnLst>
                                </p:cTn>
                              </p:par>
                              <p:par>
                                <p:cTn id="56" presetID="9" presetClass="emph" presetSubtype="0" grpId="1" nodeType="withEffect">
                                  <p:stCondLst>
                                    <p:cond delay="0"/>
                                  </p:stCondLst>
                                  <p:childTnLst>
                                    <p:set>
                                      <p:cBhvr rctx="PPT">
                                        <p:cTn id="57" dur="indefinite"/>
                                        <p:tgtEl>
                                          <p:spTgt spid="26"/>
                                        </p:tgtEl>
                                        <p:attrNameLst>
                                          <p:attrName>style.opacity</p:attrName>
                                        </p:attrNameLst>
                                      </p:cBhvr>
                                      <p:to>
                                        <p:strVal val="0.5"/>
                                      </p:to>
                                    </p:set>
                                    <p:animEffect filter="image" prLst="opacity: 0.5">
                                      <p:cBhvr rctx="IE">
                                        <p:cTn id="58" dur="indefinite"/>
                                        <p:tgtEl>
                                          <p:spTgt spid="26"/>
                                        </p:tgtEl>
                                      </p:cBhvr>
                                    </p:animEffect>
                                  </p:childTnLst>
                                </p:cTn>
                              </p:par>
                              <p:par>
                                <p:cTn id="59" presetID="9" presetClass="emph" presetSubtype="0" grpId="2" nodeType="withEffect">
                                  <p:stCondLst>
                                    <p:cond delay="0"/>
                                  </p:stCondLst>
                                  <p:childTnLst>
                                    <p:set>
                                      <p:cBhvr rctx="PPT">
                                        <p:cTn id="60" dur="indefinite"/>
                                        <p:tgtEl>
                                          <p:spTgt spid="25"/>
                                        </p:tgtEl>
                                        <p:attrNameLst>
                                          <p:attrName>style.opacity</p:attrName>
                                        </p:attrNameLst>
                                      </p:cBhvr>
                                      <p:to>
                                        <p:strVal val="0.25"/>
                                      </p:to>
                                    </p:set>
                                    <p:animEffect filter="image" prLst="opacity: 0.25">
                                      <p:cBhvr rctx="IE">
                                        <p:cTn id="61" dur="indefinite"/>
                                        <p:tgtEl>
                                          <p:spTgt spid="2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500"/>
                                        <p:tgtEl>
                                          <p:spTgt spid="24"/>
                                        </p:tgtEl>
                                      </p:cBhvr>
                                    </p:animEffect>
                                  </p:childTnLst>
                                </p:cTn>
                              </p:par>
                              <p:par>
                                <p:cTn id="65" presetID="17" presetClass="entr" presetSubtype="8" fill="hold" grpId="0" nodeType="withEffect">
                                  <p:stCondLst>
                                    <p:cond delay="0"/>
                                  </p:stCondLst>
                                  <p:childTnLst>
                                    <p:set>
                                      <p:cBhvr>
                                        <p:cTn id="66" dur="1" fill="hold">
                                          <p:stCondLst>
                                            <p:cond delay="0"/>
                                          </p:stCondLst>
                                        </p:cTn>
                                        <p:tgtEl>
                                          <p:spTgt spid="75"/>
                                        </p:tgtEl>
                                        <p:attrNameLst>
                                          <p:attrName>style.visibility</p:attrName>
                                        </p:attrNameLst>
                                      </p:cBhvr>
                                      <p:to>
                                        <p:strVal val="visible"/>
                                      </p:to>
                                    </p:set>
                                    <p:anim calcmode="lin" valueType="num">
                                      <p:cBhvr>
                                        <p:cTn id="67" dur="500" fill="hold"/>
                                        <p:tgtEl>
                                          <p:spTgt spid="75"/>
                                        </p:tgtEl>
                                        <p:attrNameLst>
                                          <p:attrName>ppt_x</p:attrName>
                                        </p:attrNameLst>
                                      </p:cBhvr>
                                      <p:tavLst>
                                        <p:tav tm="0">
                                          <p:val>
                                            <p:strVal val="#ppt_x-#ppt_w/2"/>
                                          </p:val>
                                        </p:tav>
                                        <p:tav tm="100000">
                                          <p:val>
                                            <p:strVal val="#ppt_x"/>
                                          </p:val>
                                        </p:tav>
                                      </p:tavLst>
                                    </p:anim>
                                    <p:anim calcmode="lin" valueType="num">
                                      <p:cBhvr>
                                        <p:cTn id="68" dur="500" fill="hold"/>
                                        <p:tgtEl>
                                          <p:spTgt spid="75"/>
                                        </p:tgtEl>
                                        <p:attrNameLst>
                                          <p:attrName>ppt_y</p:attrName>
                                        </p:attrNameLst>
                                      </p:cBhvr>
                                      <p:tavLst>
                                        <p:tav tm="0">
                                          <p:val>
                                            <p:strVal val="#ppt_y"/>
                                          </p:val>
                                        </p:tav>
                                        <p:tav tm="100000">
                                          <p:val>
                                            <p:strVal val="#ppt_y"/>
                                          </p:val>
                                        </p:tav>
                                      </p:tavLst>
                                    </p:anim>
                                    <p:anim calcmode="lin" valueType="num">
                                      <p:cBhvr>
                                        <p:cTn id="69" dur="500" fill="hold"/>
                                        <p:tgtEl>
                                          <p:spTgt spid="75"/>
                                        </p:tgtEl>
                                        <p:attrNameLst>
                                          <p:attrName>ppt_w</p:attrName>
                                        </p:attrNameLst>
                                      </p:cBhvr>
                                      <p:tavLst>
                                        <p:tav tm="0">
                                          <p:val>
                                            <p:fltVal val="0"/>
                                          </p:val>
                                        </p:tav>
                                        <p:tav tm="100000">
                                          <p:val>
                                            <p:strVal val="#ppt_w"/>
                                          </p:val>
                                        </p:tav>
                                      </p:tavLst>
                                    </p:anim>
                                    <p:anim calcmode="lin" valueType="num">
                                      <p:cBhvr>
                                        <p:cTn id="70" dur="500" fill="hold"/>
                                        <p:tgtEl>
                                          <p:spTgt spid="7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7" grpId="2" animBg="1"/>
      <p:bldP spid="25" grpId="0" animBg="1"/>
      <p:bldP spid="25" grpId="1" animBg="1"/>
      <p:bldP spid="25" grpId="2" animBg="1"/>
      <p:bldP spid="23" grpId="0" animBg="1"/>
      <p:bldP spid="23" grpId="1" animBg="1"/>
      <p:bldP spid="24" grpId="0" animBg="1"/>
      <p:bldP spid="26" grpId="0" animBg="1"/>
      <p:bldP spid="26" grpId="1" animBg="1"/>
      <p:bldP spid="27" grpId="0" animBg="1"/>
      <p:bldP spid="28" grpId="0" animBg="1"/>
      <p:bldP spid="73" grpId="0" animBg="1"/>
      <p:bldP spid="74" grpId="0" animBg="1"/>
      <p:bldP spid="7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8"/>
          <p:cNvSpPr>
            <a:spLocks noChangeArrowheads="1"/>
          </p:cNvSpPr>
          <p:nvPr/>
        </p:nvSpPr>
        <p:spPr bwMode="invGray">
          <a:xfrm>
            <a:off x="171893" y="838200"/>
            <a:ext cx="8534400" cy="59436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marL="3175">
              <a:lnSpc>
                <a:spcPct val="85000"/>
              </a:lnSpc>
              <a:spcBef>
                <a:spcPct val="20000"/>
              </a:spcBef>
              <a:tabLst>
                <a:tab pos="344488" algn="l"/>
                <a:tab pos="1085850" algn="l"/>
              </a:tabLst>
            </a:pPr>
            <a:r>
              <a:rPr lang="en-US" sz="1400" dirty="0" smtClean="0">
                <a:solidFill>
                  <a:srgbClr val="FFFF00"/>
                </a:solidFill>
                <a:latin typeface="Lucida Console" pitchFamily="49" charset="0"/>
                <a:cs typeface="Segoe UI" pitchFamily="34" charset="0"/>
              </a:rPr>
              <a:t>-- version 1 Add table </a:t>
            </a:r>
            <a:r>
              <a:rPr lang="en-US" sz="1400" dirty="0" err="1" smtClean="0">
                <a:solidFill>
                  <a:srgbClr val="FFFF00"/>
                </a:solidFill>
                <a:latin typeface="Lucida Console" pitchFamily="49" charset="0"/>
                <a:cs typeface="Segoe UI" pitchFamily="34" charset="0"/>
              </a:rPr>
              <a:t>dbo.Auction</a:t>
            </a:r>
            <a:endParaRPr lang="en-US" sz="1400" dirty="0" smtClean="0">
              <a:solidFill>
                <a:srgbClr val="FFFF00"/>
              </a:solidFill>
              <a:latin typeface="Lucida Console" pitchFamily="49" charset="0"/>
              <a:cs typeface="Segoe UI" pitchFamily="34" charset="0"/>
            </a:endParaRPr>
          </a:p>
          <a:p>
            <a:pPr marL="3175">
              <a:lnSpc>
                <a:spcPct val="85000"/>
              </a:lnSpc>
              <a:spcBef>
                <a:spcPct val="20000"/>
              </a:spcBef>
              <a:tabLst>
                <a:tab pos="344488" algn="l"/>
                <a:tab pos="1085850" algn="l"/>
              </a:tabLst>
            </a:pPr>
            <a:r>
              <a:rPr lang="en-US" sz="1400" dirty="0" smtClean="0">
                <a:latin typeface="Lucida Console" pitchFamily="49" charset="0"/>
                <a:cs typeface="Segoe UI" pitchFamily="34" charset="0"/>
              </a:rPr>
              <a:t>IF OBJECT_ID (</a:t>
            </a:r>
            <a:r>
              <a:rPr lang="en-US" sz="1400" dirty="0" err="1" smtClean="0">
                <a:latin typeface="Lucida Console" pitchFamily="49" charset="0"/>
                <a:cs typeface="Segoe UI" pitchFamily="34" charset="0"/>
              </a:rPr>
              <a:t>N'dbo.Auction</a:t>
            </a:r>
            <a:r>
              <a:rPr lang="en-US" sz="1400" dirty="0" smtClean="0">
                <a:latin typeface="Lucida Console" pitchFamily="49" charset="0"/>
                <a:cs typeface="Segoe UI" pitchFamily="34" charset="0"/>
              </a:rPr>
              <a:t>', N'U') IS NULL</a:t>
            </a:r>
          </a:p>
          <a:p>
            <a:pPr marL="3175">
              <a:lnSpc>
                <a:spcPct val="85000"/>
              </a:lnSpc>
              <a:spcBef>
                <a:spcPct val="20000"/>
              </a:spcBef>
              <a:tabLst>
                <a:tab pos="344488" algn="l"/>
                <a:tab pos="1085850" algn="l"/>
              </a:tabLst>
            </a:pPr>
            <a:r>
              <a:rPr lang="en-US" sz="1400" dirty="0" smtClean="0">
                <a:latin typeface="Lucida Console" pitchFamily="49" charset="0"/>
                <a:cs typeface="Segoe UI" pitchFamily="34" charset="0"/>
              </a:rPr>
              <a:t>BEGIN</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CREATE TABLE </a:t>
            </a:r>
            <a:r>
              <a:rPr lang="en-US" sz="1400" dirty="0" err="1" smtClean="0">
                <a:latin typeface="Lucida Console" pitchFamily="49" charset="0"/>
                <a:cs typeface="Segoe UI" pitchFamily="34" charset="0"/>
              </a:rPr>
              <a:t>dbo.Auction</a:t>
            </a:r>
            <a:endParaRPr lang="en-US" sz="1400" dirty="0" smtClean="0">
              <a:latin typeface="Lucida Console" pitchFamily="49" charset="0"/>
              <a:cs typeface="Segoe UI" pitchFamily="34" charset="0"/>
            </a:endParaRP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	id    INT NOT NULL,</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 	name  VARCHAR(25) NOT NULL,</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 	start DATETIME NULL,</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 	</a:t>
            </a:r>
            <a:r>
              <a:rPr lang="en-US" sz="1400" dirty="0" err="1" smtClean="0">
                <a:latin typeface="Lucida Console" pitchFamily="49" charset="0"/>
                <a:cs typeface="Segoe UI" pitchFamily="34" charset="0"/>
              </a:rPr>
              <a:t>len</a:t>
            </a:r>
            <a:r>
              <a:rPr lang="en-US" sz="1400" dirty="0" smtClean="0">
                <a:latin typeface="Lucida Console" pitchFamily="49" charset="0"/>
                <a:cs typeface="Segoe UI" pitchFamily="34" charset="0"/>
              </a:rPr>
              <a:t>   INT NULL</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END</a:t>
            </a:r>
          </a:p>
          <a:p>
            <a:pPr marL="3175" lvl="0">
              <a:lnSpc>
                <a:spcPct val="85000"/>
              </a:lnSpc>
              <a:spcBef>
                <a:spcPct val="20000"/>
              </a:spcBef>
              <a:tabLst>
                <a:tab pos="344488" algn="l"/>
                <a:tab pos="1085850" algn="l"/>
              </a:tabLst>
            </a:pPr>
            <a:r>
              <a:rPr lang="en-US" sz="1400" dirty="0" smtClean="0">
                <a:solidFill>
                  <a:srgbClr val="FFFF00"/>
                </a:solidFill>
                <a:latin typeface="Lucida Console" pitchFamily="49" charset="0"/>
                <a:cs typeface="Segoe UI" pitchFamily="34" charset="0"/>
              </a:rPr>
              <a:t>-- version 2 Add PK </a:t>
            </a:r>
            <a:r>
              <a:rPr lang="en-US" sz="1400" dirty="0" err="1" smtClean="0">
                <a:solidFill>
                  <a:srgbClr val="FFFF00"/>
                </a:solidFill>
                <a:latin typeface="Lucida Console" pitchFamily="49" charset="0"/>
                <a:cs typeface="Segoe UI" pitchFamily="34" charset="0"/>
              </a:rPr>
              <a:t>Au_PK</a:t>
            </a:r>
            <a:endParaRPr lang="en-US" sz="1400" dirty="0" smtClean="0">
              <a:solidFill>
                <a:srgbClr val="FFFF00"/>
              </a:solidFill>
              <a:latin typeface="Lucida Console" pitchFamily="49" charset="0"/>
              <a:cs typeface="Segoe UI" pitchFamily="34" charset="0"/>
            </a:endParaRP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IF NOT EXISTS (SELECT * FROM </a:t>
            </a:r>
            <a:r>
              <a:rPr lang="en-US" sz="1400" dirty="0" err="1" smtClean="0">
                <a:latin typeface="Lucida Console" pitchFamily="49" charset="0"/>
                <a:cs typeface="Segoe UI" pitchFamily="34" charset="0"/>
              </a:rPr>
              <a:t>sys.key_constraints</a:t>
            </a:r>
            <a:r>
              <a:rPr lang="en-US" sz="1400" dirty="0" smtClean="0">
                <a:latin typeface="Lucida Console" pitchFamily="49" charset="0"/>
                <a:cs typeface="Segoe UI" pitchFamily="34" charset="0"/>
              </a:rPr>
              <a:t> WHERE name = '</a:t>
            </a:r>
            <a:r>
              <a:rPr lang="en-US" sz="1400" dirty="0" err="1" smtClean="0">
                <a:latin typeface="Lucida Console" pitchFamily="49" charset="0"/>
                <a:cs typeface="Segoe UI" pitchFamily="34" charset="0"/>
              </a:rPr>
              <a:t>Au_PK</a:t>
            </a:r>
            <a:r>
              <a:rPr lang="en-US" sz="1400" dirty="0" smtClean="0">
                <a:latin typeface="Lucida Console" pitchFamily="49" charset="0"/>
                <a:cs typeface="Segoe UI" pitchFamily="34" charset="0"/>
              </a:rPr>
              <a:t>' AND type = 'PK')</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BEGIN</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	ALTER TABLE Auction </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 	WITH CHECK ADD CONSTRAINT </a:t>
            </a:r>
            <a:r>
              <a:rPr lang="en-US" sz="1400" dirty="0" err="1" smtClean="0">
                <a:latin typeface="Lucida Console" pitchFamily="49" charset="0"/>
                <a:cs typeface="Segoe UI" pitchFamily="34" charset="0"/>
              </a:rPr>
              <a:t>Au_PK</a:t>
            </a:r>
            <a:r>
              <a:rPr lang="en-US" sz="1400" dirty="0" smtClean="0">
                <a:latin typeface="Lucida Console" pitchFamily="49" charset="0"/>
                <a:cs typeface="Segoe UI" pitchFamily="34" charset="0"/>
              </a:rPr>
              <a:t> PRIMARY KEY (id)</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END</a:t>
            </a:r>
          </a:p>
          <a:p>
            <a:pPr marL="3175" lvl="0">
              <a:lnSpc>
                <a:spcPct val="85000"/>
              </a:lnSpc>
              <a:spcBef>
                <a:spcPct val="20000"/>
              </a:spcBef>
              <a:tabLst>
                <a:tab pos="344488" algn="l"/>
                <a:tab pos="1085850" algn="l"/>
              </a:tabLst>
            </a:pPr>
            <a:r>
              <a:rPr lang="en-US" sz="1400" dirty="0" smtClean="0">
                <a:solidFill>
                  <a:srgbClr val="FFFF00"/>
                </a:solidFill>
                <a:latin typeface="Lucida Console" pitchFamily="49" charset="0"/>
                <a:cs typeface="Segoe UI" pitchFamily="34" charset="0"/>
              </a:rPr>
              <a:t>-- version 3 Add UC </a:t>
            </a:r>
            <a:r>
              <a:rPr lang="en-US" sz="1400" dirty="0" err="1" smtClean="0">
                <a:solidFill>
                  <a:srgbClr val="FFFF00"/>
                </a:solidFill>
                <a:latin typeface="Lucida Console" pitchFamily="49" charset="0"/>
                <a:cs typeface="Segoe UI" pitchFamily="34" charset="0"/>
              </a:rPr>
              <a:t>Au_SK</a:t>
            </a:r>
            <a:endParaRPr lang="en-US" sz="1400" dirty="0" smtClean="0">
              <a:solidFill>
                <a:srgbClr val="FFFF00"/>
              </a:solidFill>
              <a:latin typeface="Lucida Console" pitchFamily="49" charset="0"/>
              <a:cs typeface="Segoe UI" pitchFamily="34" charset="0"/>
            </a:endParaRP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IF NOT EXISTS (SELECT * FROM </a:t>
            </a:r>
            <a:r>
              <a:rPr lang="en-US" sz="1400" dirty="0" err="1" smtClean="0">
                <a:latin typeface="Lucida Console" pitchFamily="49" charset="0"/>
                <a:cs typeface="Segoe UI" pitchFamily="34" charset="0"/>
              </a:rPr>
              <a:t>sys.key_constraints</a:t>
            </a:r>
            <a:r>
              <a:rPr lang="en-US" sz="1400" dirty="0" smtClean="0">
                <a:latin typeface="Lucida Console" pitchFamily="49" charset="0"/>
                <a:cs typeface="Segoe UI" pitchFamily="34" charset="0"/>
              </a:rPr>
              <a:t> WHERE name = '</a:t>
            </a:r>
            <a:r>
              <a:rPr lang="en-US" sz="1400" dirty="0" err="1" smtClean="0">
                <a:latin typeface="Lucida Console" pitchFamily="49" charset="0"/>
                <a:cs typeface="Segoe UI" pitchFamily="34" charset="0"/>
              </a:rPr>
              <a:t>Au_SK</a:t>
            </a:r>
            <a:r>
              <a:rPr lang="en-US" sz="1400" dirty="0" smtClean="0">
                <a:latin typeface="Lucida Console" pitchFamily="49" charset="0"/>
                <a:cs typeface="Segoe UI" pitchFamily="34" charset="0"/>
              </a:rPr>
              <a:t>' AND type = ‘UQ')</a:t>
            </a:r>
          </a:p>
          <a:p>
            <a:pPr marL="3175" lvl="0">
              <a:lnSpc>
                <a:spcPct val="85000"/>
              </a:lnSpc>
              <a:spcBef>
                <a:spcPct val="20000"/>
              </a:spcBef>
              <a:tabLst>
                <a:tab pos="344488" algn="l"/>
                <a:tab pos="1085850" algn="l"/>
              </a:tabLst>
            </a:pPr>
            <a:r>
              <a:rPr lang="en-US" sz="1400" dirty="0" smtClean="0">
                <a:latin typeface="Lucida Console" pitchFamily="49" charset="0"/>
                <a:cs typeface="Segoe UI" pitchFamily="34" charset="0"/>
              </a:rPr>
              <a:t>BEGIN</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	ALTER TABLE Auction </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 	WITH CHECK ADD CONSTRAINT </a:t>
            </a:r>
            <a:r>
              <a:rPr lang="en-US" sz="1400" dirty="0" err="1" smtClean="0">
                <a:latin typeface="Lucida Console" pitchFamily="49" charset="0"/>
                <a:cs typeface="Segoe UI" pitchFamily="34" charset="0"/>
              </a:rPr>
              <a:t>Au_SK</a:t>
            </a:r>
            <a:r>
              <a:rPr lang="en-US" sz="1400" dirty="0" smtClean="0">
                <a:latin typeface="Lucida Console" pitchFamily="49" charset="0"/>
                <a:cs typeface="Segoe UI" pitchFamily="34" charset="0"/>
              </a:rPr>
              <a:t> UNIQUE (name)</a:t>
            </a:r>
          </a:p>
          <a:p>
            <a:pPr marL="3175" lvl="1">
              <a:lnSpc>
                <a:spcPct val="85000"/>
              </a:lnSpc>
              <a:spcBef>
                <a:spcPct val="20000"/>
              </a:spcBef>
              <a:tabLst>
                <a:tab pos="344488" algn="l"/>
                <a:tab pos="1085850" algn="l"/>
              </a:tabLst>
            </a:pPr>
            <a:r>
              <a:rPr lang="en-US" sz="1400" dirty="0" smtClean="0">
                <a:latin typeface="Lucida Console" pitchFamily="49" charset="0"/>
                <a:cs typeface="Segoe UI" pitchFamily="34" charset="0"/>
              </a:rPr>
              <a:t>END</a:t>
            </a:r>
          </a:p>
        </p:txBody>
      </p:sp>
      <p:sp>
        <p:nvSpPr>
          <p:cNvPr id="6" name="Title 5"/>
          <p:cNvSpPr>
            <a:spLocks noGrp="1"/>
          </p:cNvSpPr>
          <p:nvPr>
            <p:ph type="title"/>
          </p:nvPr>
        </p:nvSpPr>
        <p:spPr/>
        <p:txBody>
          <a:bodyPr/>
          <a:lstStyle/>
          <a:p>
            <a:r>
              <a:rPr dirty="0" smtClean="0"/>
              <a:t>Manual Versioning</a:t>
            </a:r>
            <a:endParaRPr lang="en-US" dirty="0"/>
          </a:p>
        </p:txBody>
      </p:sp>
    </p:spTree>
    <p:custDataLst>
      <p:tags r:id="rId1"/>
    </p:custDataLst>
    <p:extLst>
      <p:ext uri="{BB962C8B-B14F-4D97-AF65-F5344CB8AC3E}">
        <p14:creationId xmlns:p14="http://schemas.microsoft.com/office/powerpoint/2010/main" val="1004115897"/>
      </p:ext>
    </p:extLst>
  </p:cSld>
  <p:clrMapOvr>
    <a:masterClrMapping/>
  </p:clrMapOvr>
  <p:transition advTm="70968">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38"/>
          <p:cNvSpPr>
            <a:spLocks noChangeArrowheads="1"/>
          </p:cNvSpPr>
          <p:nvPr/>
        </p:nvSpPr>
        <p:spPr bwMode="invGray">
          <a:xfrm>
            <a:off x="603504" y="1066800"/>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int id;</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void MethodA();</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5" name="AutoShape 38"/>
          <p:cNvSpPr>
            <a:spLocks noChangeArrowheads="1"/>
          </p:cNvSpPr>
          <p:nvPr/>
        </p:nvSpPr>
        <p:spPr bwMode="invGray">
          <a:xfrm>
            <a:off x="603504" y="3961799"/>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start DATETIME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len   INT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grpSp>
        <p:nvGrpSpPr>
          <p:cNvPr id="3" name="Group 60"/>
          <p:cNvGrpSpPr/>
          <p:nvPr/>
        </p:nvGrpSpPr>
        <p:grpSpPr>
          <a:xfrm>
            <a:off x="7411634" y="4070355"/>
            <a:ext cx="1558925" cy="1963738"/>
            <a:chOff x="9406688" y="3262969"/>
            <a:chExt cx="1558925" cy="1963738"/>
          </a:xfrm>
        </p:grpSpPr>
        <p:pic>
          <p:nvPicPr>
            <p:cNvPr id="58" name="Picture 11"/>
            <p:cNvPicPr>
              <a:picLocks noChangeAspect="1" noChangeArrowheads="1"/>
            </p:cNvPicPr>
            <p:nvPr/>
          </p:nvPicPr>
          <p:blipFill>
            <a:blip r:embed="rId4">
              <a:duotone>
                <a:prstClr val="black"/>
                <a:schemeClr val="accent2">
                  <a:tint val="45000"/>
                  <a:satMod val="400000"/>
                </a:schemeClr>
              </a:duotone>
            </a:blip>
            <a:srcRect/>
            <a:stretch>
              <a:fillRect/>
            </a:stretch>
          </p:blipFill>
          <p:spPr bwMode="auto">
            <a:xfrm>
              <a:off x="9617826" y="3666194"/>
              <a:ext cx="1039813" cy="1560513"/>
            </a:xfrm>
            <a:prstGeom prst="rect">
              <a:avLst/>
            </a:prstGeom>
            <a:noFill/>
            <a:ln w="9525" cap="flat" cmpd="sng" algn="ctr">
              <a:noFill/>
              <a:prstDash val="solid"/>
              <a:miter lim="800000"/>
              <a:headEnd type="none" w="med" len="med"/>
              <a:tailEnd type="none" w="med" len="med"/>
            </a:ln>
            <a:effectLst/>
          </p:spPr>
        </p:pic>
        <p:sp>
          <p:nvSpPr>
            <p:cNvPr id="59" name="Text Box 12"/>
            <p:cNvSpPr txBox="1">
              <a:spLocks noChangeArrowheads="1"/>
            </p:cNvSpPr>
            <p:nvPr/>
          </p:nvSpPr>
          <p:spPr bwMode="auto">
            <a:xfrm>
              <a:off x="9406688" y="3262969"/>
              <a:ext cx="1558925" cy="707886"/>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effectLst>
                    <a:outerShdw blurRad="38100" dist="38100" dir="2700000" algn="tl">
                      <a:srgbClr val="000000">
                        <a:alpha val="43137"/>
                      </a:srgbClr>
                    </a:outerShdw>
                  </a:effectLst>
                  <a:latin typeface="Arial"/>
                </a:rPr>
                <a:t>Logical</a:t>
              </a:r>
              <a:br>
                <a:rPr lang="en-US" sz="2000" b="1" dirty="0" smtClean="0">
                  <a:solidFill>
                    <a:schemeClr val="tx1">
                      <a:alpha val="100000"/>
                    </a:schemeClr>
                  </a:solidFill>
                  <a:effectLst>
                    <a:outerShdw blurRad="38100" dist="38100" dir="2700000" algn="tl">
                      <a:srgbClr val="000000">
                        <a:alpha val="43137"/>
                      </a:srgbClr>
                    </a:outerShdw>
                  </a:effectLst>
                  <a:latin typeface="Arial"/>
                </a:rPr>
              </a:br>
              <a:r>
                <a:rPr lang="en-US" sz="2000" b="1" dirty="0" smtClean="0">
                  <a:solidFill>
                    <a:schemeClr val="tx1">
                      <a:alpha val="100000"/>
                    </a:schemeClr>
                  </a:solidFill>
                  <a:effectLst>
                    <a:outerShdw blurRad="38100" dist="38100" dir="2700000" algn="tl">
                      <a:srgbClr val="000000">
                        <a:alpha val="43137"/>
                      </a:srgbClr>
                    </a:outerShdw>
                  </a:effectLst>
                  <a:latin typeface="Arial"/>
                </a:rPr>
                <a:t>Database</a:t>
              </a:r>
              <a:endParaRPr lang="en-US" dirty="0"/>
            </a:p>
          </p:txBody>
        </p:sp>
        <p:pic>
          <p:nvPicPr>
            <p:cNvPr id="60" name="Picture 8"/>
            <p:cNvPicPr>
              <a:picLocks noChangeAspect="1" noChangeArrowheads="1"/>
            </p:cNvPicPr>
            <p:nvPr/>
          </p:nvPicPr>
          <p:blipFill>
            <a:blip r:embed="rId5" cstate="print"/>
            <a:srcRect/>
            <a:stretch>
              <a:fillRect/>
            </a:stretch>
          </p:blipFill>
          <p:spPr bwMode="auto">
            <a:xfrm>
              <a:off x="10171628" y="4631142"/>
              <a:ext cx="481013" cy="576263"/>
            </a:xfrm>
            <a:prstGeom prst="rect">
              <a:avLst/>
            </a:prstGeom>
            <a:noFill/>
            <a:ln w="9525" cap="flat" cmpd="sng" algn="ctr">
              <a:noFill/>
              <a:prstDash val="solid"/>
              <a:miter lim="800000"/>
              <a:headEnd type="none" w="med" len="med"/>
              <a:tailEnd type="none" w="med" len="med"/>
            </a:ln>
            <a:effectLst/>
          </p:spPr>
        </p:pic>
      </p:grpSp>
      <p:sp>
        <p:nvSpPr>
          <p:cNvPr id="2" name="Title 1"/>
          <p:cNvSpPr>
            <a:spLocks noGrp="1"/>
          </p:cNvSpPr>
          <p:nvPr>
            <p:ph type="title"/>
          </p:nvPr>
        </p:nvSpPr>
        <p:spPr>
          <a:xfrm>
            <a:off x="381000" y="230188"/>
            <a:ext cx="8382000" cy="997196"/>
          </a:xfrm>
        </p:spPr>
        <p:txBody>
          <a:bodyPr/>
          <a:lstStyle/>
          <a:p>
            <a:r>
              <a:rPr lang="en-US" dirty="0" smtClean="0"/>
              <a:t>Version Control</a:t>
            </a:r>
            <a:br>
              <a:rPr lang="en-US" dirty="0" smtClean="0"/>
            </a:br>
            <a:r>
              <a:rPr lang="en-US" dirty="0" smtClean="0"/>
              <a:t>The “Visual Studio” Approach</a:t>
            </a:r>
            <a:endParaRPr lang="en-US" dirty="0"/>
          </a:p>
        </p:txBody>
      </p:sp>
      <p:sp>
        <p:nvSpPr>
          <p:cNvPr id="12" name="Right Arrow 11"/>
          <p:cNvSpPr/>
          <p:nvPr/>
        </p:nvSpPr>
        <p:spPr bwMode="auto">
          <a:xfrm>
            <a:off x="109727" y="3476338"/>
            <a:ext cx="8513064" cy="461319"/>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solidFill>
                  <a:schemeClr val="tx1"/>
                </a:solidFill>
                <a:effectLst/>
                <a:latin typeface="Segoe Semibold" pitchFamily="34" charset="0"/>
              </a:rPr>
              <a:t>Revision History</a:t>
            </a:r>
          </a:p>
        </p:txBody>
      </p:sp>
      <p:grpSp>
        <p:nvGrpSpPr>
          <p:cNvPr id="4" name="Group 12"/>
          <p:cNvGrpSpPr/>
          <p:nvPr/>
        </p:nvGrpSpPr>
        <p:grpSpPr>
          <a:xfrm>
            <a:off x="7413064" y="1249425"/>
            <a:ext cx="1558925" cy="2128636"/>
            <a:chOff x="7413064" y="4535774"/>
            <a:chExt cx="1558925" cy="2128636"/>
          </a:xfrm>
        </p:grpSpPr>
        <p:pic>
          <p:nvPicPr>
            <p:cNvPr id="14" name="Picture 11"/>
            <p:cNvPicPr>
              <a:picLocks noChangeAspect="1" noChangeArrowheads="1"/>
            </p:cNvPicPr>
            <p:nvPr/>
          </p:nvPicPr>
          <p:blipFill>
            <a:blip r:embed="rId4"/>
            <a:srcRect/>
            <a:stretch>
              <a:fillRect/>
            </a:stretch>
          </p:blipFill>
          <p:spPr bwMode="auto">
            <a:xfrm>
              <a:off x="7624202" y="4938999"/>
              <a:ext cx="1039813" cy="1560512"/>
            </a:xfrm>
            <a:prstGeom prst="rect">
              <a:avLst/>
            </a:prstGeom>
            <a:noFill/>
            <a:ln w="9525" cap="flat" cmpd="sng" algn="ctr">
              <a:noFill/>
              <a:prstDash val="solid"/>
              <a:miter lim="800000"/>
              <a:headEnd type="none" w="med" len="med"/>
              <a:tailEnd type="none" w="med" len="med"/>
            </a:ln>
            <a:effectLst/>
          </p:spPr>
        </p:pic>
        <p:sp>
          <p:nvSpPr>
            <p:cNvPr id="15" name="Text Box 12"/>
            <p:cNvSpPr txBox="1">
              <a:spLocks noChangeArrowheads="1"/>
            </p:cNvSpPr>
            <p:nvPr/>
          </p:nvSpPr>
          <p:spPr bwMode="auto">
            <a:xfrm>
              <a:off x="7413064" y="4535774"/>
              <a:ext cx="1558925" cy="400110"/>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effectLst>
                    <a:outerShdw blurRad="38100" dist="38100" dir="2700000" algn="tl">
                      <a:srgbClr val="000000">
                        <a:alpha val="43137"/>
                      </a:srgbClr>
                    </a:outerShdw>
                  </a:effectLst>
                  <a:latin typeface="Arial"/>
                </a:rPr>
                <a:t>App</a:t>
              </a:r>
              <a:endParaRPr lang="en-US" dirty="0"/>
            </a:p>
          </p:txBody>
        </p:sp>
        <p:pic>
          <p:nvPicPr>
            <p:cNvPr id="16" name="Picture 36"/>
            <p:cNvPicPr>
              <a:picLocks noChangeAspect="1" noChangeArrowheads="1"/>
            </p:cNvPicPr>
            <p:nvPr/>
          </p:nvPicPr>
          <p:blipFill>
            <a:blip r:embed="rId6" cstate="print"/>
            <a:srcRect/>
            <a:stretch>
              <a:fillRect/>
            </a:stretch>
          </p:blipFill>
          <p:spPr bwMode="auto">
            <a:xfrm>
              <a:off x="8106032" y="5682015"/>
              <a:ext cx="626076" cy="982395"/>
            </a:xfrm>
            <a:prstGeom prst="rect">
              <a:avLst/>
            </a:prstGeom>
            <a:noFill/>
            <a:ln w="9525" cap="flat" cmpd="sng" algn="ctr">
              <a:noFill/>
              <a:prstDash val="solid"/>
              <a:miter lim="800000"/>
              <a:headEnd type="none" w="med" len="med"/>
              <a:tailEnd type="none" w="med" len="med"/>
            </a:ln>
            <a:effectLst/>
          </p:spPr>
        </p:pic>
        <p:grpSp>
          <p:nvGrpSpPr>
            <p:cNvPr id="7" name="Group 46"/>
            <p:cNvGrpSpPr/>
            <p:nvPr/>
          </p:nvGrpSpPr>
          <p:grpSpPr>
            <a:xfrm rot="1209375">
              <a:off x="8207318" y="5909281"/>
              <a:ext cx="254655" cy="259176"/>
              <a:chOff x="6523038" y="3829050"/>
              <a:chExt cx="804862" cy="819150"/>
            </a:xfrm>
            <a:scene3d>
              <a:camera prst="orthographicFront">
                <a:rot lat="0" lon="0" rev="0"/>
              </a:camera>
              <a:lightRig rig="threePt" dir="t"/>
            </a:scene3d>
          </p:grpSpPr>
          <p:sp>
            <p:nvSpPr>
              <p:cNvPr id="40"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8" name="Group 47"/>
            <p:cNvGrpSpPr/>
            <p:nvPr/>
          </p:nvGrpSpPr>
          <p:grpSpPr>
            <a:xfrm rot="1209375">
              <a:off x="8186725" y="6152296"/>
              <a:ext cx="254655" cy="259176"/>
              <a:chOff x="6523038" y="3829050"/>
              <a:chExt cx="804862" cy="819150"/>
            </a:xfrm>
            <a:scene3d>
              <a:camera prst="orthographicFront">
                <a:rot lat="0" lon="0" rev="0"/>
              </a:camera>
              <a:lightRig rig="threePt" dir="t"/>
            </a:scene3d>
          </p:grpSpPr>
          <p:sp>
            <p:nvSpPr>
              <p:cNvPr id="30"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1"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2"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3"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4"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5"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9" name="Group 58"/>
            <p:cNvGrpSpPr/>
            <p:nvPr/>
          </p:nvGrpSpPr>
          <p:grpSpPr>
            <a:xfrm rot="1209375">
              <a:off x="8425620" y="6036966"/>
              <a:ext cx="254655" cy="259176"/>
              <a:chOff x="6523038" y="3829050"/>
              <a:chExt cx="804862" cy="819150"/>
            </a:xfrm>
            <a:scene3d>
              <a:camera prst="orthographicFront">
                <a:rot lat="0" lon="0" rev="0"/>
              </a:camera>
              <a:lightRig rig="threePt" dir="t"/>
            </a:scene3d>
          </p:grpSpPr>
          <p:sp>
            <p:nvSpPr>
              <p:cNvPr id="20" name="Freeform 7"/>
              <p:cNvSpPr>
                <a:spLocks/>
              </p:cNvSpPr>
              <p:nvPr/>
            </p:nvSpPr>
            <p:spPr bwMode="auto">
              <a:xfrm>
                <a:off x="6523038" y="3829050"/>
                <a:ext cx="804862" cy="819150"/>
              </a:xfrm>
              <a:custGeom>
                <a:avLst/>
                <a:gdLst/>
                <a:ahLst/>
                <a:cxnLst>
                  <a:cxn ang="0">
                    <a:pos x="1012" y="296"/>
                  </a:cxn>
                  <a:cxn ang="0">
                    <a:pos x="861" y="152"/>
                  </a:cxn>
                  <a:cxn ang="0">
                    <a:pos x="719" y="0"/>
                  </a:cxn>
                  <a:cxn ang="0">
                    <a:pos x="679" y="152"/>
                  </a:cxn>
                  <a:cxn ang="0">
                    <a:pos x="594" y="0"/>
                  </a:cxn>
                  <a:cxn ang="0">
                    <a:pos x="555" y="152"/>
                  </a:cxn>
                  <a:cxn ang="0">
                    <a:pos x="470" y="0"/>
                  </a:cxn>
                  <a:cxn ang="0">
                    <a:pos x="429" y="152"/>
                  </a:cxn>
                  <a:cxn ang="0">
                    <a:pos x="345" y="0"/>
                  </a:cxn>
                  <a:cxn ang="0">
                    <a:pos x="305" y="152"/>
                  </a:cxn>
                  <a:cxn ang="0">
                    <a:pos x="152" y="319"/>
                  </a:cxn>
                  <a:cxn ang="0">
                    <a:pos x="2" y="359"/>
                  </a:cxn>
                  <a:cxn ang="0">
                    <a:pos x="152" y="443"/>
                  </a:cxn>
                  <a:cxn ang="0">
                    <a:pos x="2" y="485"/>
                  </a:cxn>
                  <a:cxn ang="0">
                    <a:pos x="152" y="569"/>
                  </a:cxn>
                  <a:cxn ang="0">
                    <a:pos x="2" y="609"/>
                  </a:cxn>
                  <a:cxn ang="0">
                    <a:pos x="152" y="695"/>
                  </a:cxn>
                  <a:cxn ang="0">
                    <a:pos x="0" y="734"/>
                  </a:cxn>
                  <a:cxn ang="0">
                    <a:pos x="152" y="860"/>
                  </a:cxn>
                  <a:cxn ang="0">
                    <a:pos x="305" y="1020"/>
                  </a:cxn>
                  <a:cxn ang="0">
                    <a:pos x="345" y="860"/>
                  </a:cxn>
                  <a:cxn ang="0">
                    <a:pos x="433" y="1031"/>
                  </a:cxn>
                  <a:cxn ang="0">
                    <a:pos x="472" y="860"/>
                  </a:cxn>
                  <a:cxn ang="0">
                    <a:pos x="557" y="1031"/>
                  </a:cxn>
                  <a:cxn ang="0">
                    <a:pos x="597" y="860"/>
                  </a:cxn>
                  <a:cxn ang="0">
                    <a:pos x="681" y="1021"/>
                  </a:cxn>
                  <a:cxn ang="0">
                    <a:pos x="722" y="860"/>
                  </a:cxn>
                  <a:cxn ang="0">
                    <a:pos x="861" y="711"/>
                  </a:cxn>
                  <a:cxn ang="0">
                    <a:pos x="1012" y="672"/>
                  </a:cxn>
                  <a:cxn ang="0">
                    <a:pos x="861" y="586"/>
                  </a:cxn>
                  <a:cxn ang="0">
                    <a:pos x="1012" y="546"/>
                  </a:cxn>
                  <a:cxn ang="0">
                    <a:pos x="861" y="462"/>
                  </a:cxn>
                  <a:cxn ang="0">
                    <a:pos x="1012" y="421"/>
                  </a:cxn>
                  <a:cxn ang="0">
                    <a:pos x="861" y="336"/>
                  </a:cxn>
                </a:cxnLst>
                <a:rect l="0" t="0" r="r" b="b"/>
                <a:pathLst>
                  <a:path w="1012" h="1031">
                    <a:moveTo>
                      <a:pt x="1012" y="336"/>
                    </a:moveTo>
                    <a:lnTo>
                      <a:pt x="1012" y="296"/>
                    </a:lnTo>
                    <a:lnTo>
                      <a:pt x="861" y="296"/>
                    </a:lnTo>
                    <a:lnTo>
                      <a:pt x="861" y="152"/>
                    </a:lnTo>
                    <a:lnTo>
                      <a:pt x="719" y="152"/>
                    </a:lnTo>
                    <a:lnTo>
                      <a:pt x="719" y="0"/>
                    </a:lnTo>
                    <a:lnTo>
                      <a:pt x="679" y="0"/>
                    </a:lnTo>
                    <a:lnTo>
                      <a:pt x="679" y="152"/>
                    </a:lnTo>
                    <a:lnTo>
                      <a:pt x="594" y="152"/>
                    </a:lnTo>
                    <a:lnTo>
                      <a:pt x="594" y="0"/>
                    </a:lnTo>
                    <a:lnTo>
                      <a:pt x="555" y="0"/>
                    </a:lnTo>
                    <a:lnTo>
                      <a:pt x="555" y="152"/>
                    </a:lnTo>
                    <a:lnTo>
                      <a:pt x="470" y="152"/>
                    </a:lnTo>
                    <a:lnTo>
                      <a:pt x="470" y="0"/>
                    </a:lnTo>
                    <a:lnTo>
                      <a:pt x="429" y="0"/>
                    </a:lnTo>
                    <a:lnTo>
                      <a:pt x="429" y="152"/>
                    </a:lnTo>
                    <a:lnTo>
                      <a:pt x="345" y="152"/>
                    </a:lnTo>
                    <a:lnTo>
                      <a:pt x="345" y="0"/>
                    </a:lnTo>
                    <a:lnTo>
                      <a:pt x="305" y="0"/>
                    </a:lnTo>
                    <a:lnTo>
                      <a:pt x="305" y="152"/>
                    </a:lnTo>
                    <a:lnTo>
                      <a:pt x="152" y="152"/>
                    </a:lnTo>
                    <a:lnTo>
                      <a:pt x="152" y="319"/>
                    </a:lnTo>
                    <a:lnTo>
                      <a:pt x="2" y="319"/>
                    </a:lnTo>
                    <a:lnTo>
                      <a:pt x="2" y="359"/>
                    </a:lnTo>
                    <a:lnTo>
                      <a:pt x="152" y="359"/>
                    </a:lnTo>
                    <a:lnTo>
                      <a:pt x="152" y="443"/>
                    </a:lnTo>
                    <a:lnTo>
                      <a:pt x="2" y="445"/>
                    </a:lnTo>
                    <a:lnTo>
                      <a:pt x="2" y="485"/>
                    </a:lnTo>
                    <a:lnTo>
                      <a:pt x="152" y="483"/>
                    </a:lnTo>
                    <a:lnTo>
                      <a:pt x="152" y="569"/>
                    </a:lnTo>
                    <a:lnTo>
                      <a:pt x="2" y="569"/>
                    </a:lnTo>
                    <a:lnTo>
                      <a:pt x="2" y="609"/>
                    </a:lnTo>
                    <a:lnTo>
                      <a:pt x="152" y="609"/>
                    </a:lnTo>
                    <a:lnTo>
                      <a:pt x="152" y="695"/>
                    </a:lnTo>
                    <a:lnTo>
                      <a:pt x="0" y="695"/>
                    </a:lnTo>
                    <a:lnTo>
                      <a:pt x="0" y="734"/>
                    </a:lnTo>
                    <a:lnTo>
                      <a:pt x="152" y="734"/>
                    </a:lnTo>
                    <a:lnTo>
                      <a:pt x="152" y="860"/>
                    </a:lnTo>
                    <a:lnTo>
                      <a:pt x="305" y="860"/>
                    </a:lnTo>
                    <a:lnTo>
                      <a:pt x="305" y="1020"/>
                    </a:lnTo>
                    <a:lnTo>
                      <a:pt x="344" y="1021"/>
                    </a:lnTo>
                    <a:lnTo>
                      <a:pt x="345" y="860"/>
                    </a:lnTo>
                    <a:lnTo>
                      <a:pt x="433" y="860"/>
                    </a:lnTo>
                    <a:lnTo>
                      <a:pt x="433" y="1031"/>
                    </a:lnTo>
                    <a:lnTo>
                      <a:pt x="472" y="1031"/>
                    </a:lnTo>
                    <a:lnTo>
                      <a:pt x="472" y="860"/>
                    </a:lnTo>
                    <a:lnTo>
                      <a:pt x="557" y="860"/>
                    </a:lnTo>
                    <a:lnTo>
                      <a:pt x="557" y="1031"/>
                    </a:lnTo>
                    <a:lnTo>
                      <a:pt x="597" y="1031"/>
                    </a:lnTo>
                    <a:lnTo>
                      <a:pt x="597" y="860"/>
                    </a:lnTo>
                    <a:lnTo>
                      <a:pt x="681" y="860"/>
                    </a:lnTo>
                    <a:lnTo>
                      <a:pt x="681" y="1021"/>
                    </a:lnTo>
                    <a:lnTo>
                      <a:pt x="722" y="1021"/>
                    </a:lnTo>
                    <a:lnTo>
                      <a:pt x="722" y="860"/>
                    </a:lnTo>
                    <a:lnTo>
                      <a:pt x="861" y="860"/>
                    </a:lnTo>
                    <a:lnTo>
                      <a:pt x="861" y="711"/>
                    </a:lnTo>
                    <a:lnTo>
                      <a:pt x="1012" y="711"/>
                    </a:lnTo>
                    <a:lnTo>
                      <a:pt x="1012" y="672"/>
                    </a:lnTo>
                    <a:lnTo>
                      <a:pt x="861" y="672"/>
                    </a:lnTo>
                    <a:lnTo>
                      <a:pt x="861" y="586"/>
                    </a:lnTo>
                    <a:lnTo>
                      <a:pt x="1012" y="586"/>
                    </a:lnTo>
                    <a:lnTo>
                      <a:pt x="1012" y="546"/>
                    </a:lnTo>
                    <a:lnTo>
                      <a:pt x="861" y="546"/>
                    </a:lnTo>
                    <a:lnTo>
                      <a:pt x="861" y="462"/>
                    </a:lnTo>
                    <a:lnTo>
                      <a:pt x="1012" y="462"/>
                    </a:lnTo>
                    <a:lnTo>
                      <a:pt x="1012" y="421"/>
                    </a:lnTo>
                    <a:lnTo>
                      <a:pt x="861" y="421"/>
                    </a:lnTo>
                    <a:lnTo>
                      <a:pt x="861" y="336"/>
                    </a:lnTo>
                    <a:lnTo>
                      <a:pt x="1012" y="3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8"/>
              <p:cNvSpPr>
                <a:spLocks/>
              </p:cNvSpPr>
              <p:nvPr/>
            </p:nvSpPr>
            <p:spPr bwMode="auto">
              <a:xfrm>
                <a:off x="6994525" y="3983038"/>
                <a:ext cx="180975" cy="227012"/>
              </a:xfrm>
              <a:custGeom>
                <a:avLst/>
                <a:gdLst/>
                <a:ahLst/>
                <a:cxnLst>
                  <a:cxn ang="0">
                    <a:pos x="227" y="0"/>
                  </a:cxn>
                  <a:cxn ang="0">
                    <a:pos x="227" y="104"/>
                  </a:cxn>
                  <a:cxn ang="0">
                    <a:pos x="85" y="104"/>
                  </a:cxn>
                  <a:cxn ang="0">
                    <a:pos x="85" y="287"/>
                  </a:cxn>
                  <a:cxn ang="0">
                    <a:pos x="0" y="202"/>
                  </a:cxn>
                  <a:cxn ang="0">
                    <a:pos x="0" y="0"/>
                  </a:cxn>
                  <a:cxn ang="0">
                    <a:pos x="227" y="0"/>
                  </a:cxn>
                </a:cxnLst>
                <a:rect l="0" t="0" r="r" b="b"/>
                <a:pathLst>
                  <a:path w="227" h="287">
                    <a:moveTo>
                      <a:pt x="227" y="0"/>
                    </a:moveTo>
                    <a:lnTo>
                      <a:pt x="227" y="104"/>
                    </a:lnTo>
                    <a:lnTo>
                      <a:pt x="85" y="104"/>
                    </a:lnTo>
                    <a:lnTo>
                      <a:pt x="85" y="287"/>
                    </a:lnTo>
                    <a:lnTo>
                      <a:pt x="0" y="202"/>
                    </a:lnTo>
                    <a:lnTo>
                      <a:pt x="0" y="0"/>
                    </a:lnTo>
                    <a:lnTo>
                      <a:pt x="22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9"/>
              <p:cNvSpPr>
                <a:spLocks/>
              </p:cNvSpPr>
              <p:nvPr/>
            </p:nvSpPr>
            <p:spPr bwMode="auto">
              <a:xfrm>
                <a:off x="7046913" y="4329113"/>
                <a:ext cx="60325" cy="60325"/>
              </a:xfrm>
              <a:custGeom>
                <a:avLst/>
                <a:gdLst/>
                <a:ahLst/>
                <a:cxnLst>
                  <a:cxn ang="0">
                    <a:pos x="40" y="76"/>
                  </a:cxn>
                  <a:cxn ang="0">
                    <a:pos x="32" y="75"/>
                  </a:cxn>
                  <a:cxn ang="0">
                    <a:pos x="25" y="74"/>
                  </a:cxn>
                  <a:cxn ang="0">
                    <a:pos x="18" y="70"/>
                  </a:cxn>
                  <a:cxn ang="0">
                    <a:pos x="12" y="65"/>
                  </a:cxn>
                  <a:cxn ang="0">
                    <a:pos x="7" y="59"/>
                  </a:cxn>
                  <a:cxn ang="0">
                    <a:pos x="4" y="53"/>
                  </a:cxn>
                  <a:cxn ang="0">
                    <a:pos x="2" y="46"/>
                  </a:cxn>
                  <a:cxn ang="0">
                    <a:pos x="0" y="38"/>
                  </a:cxn>
                  <a:cxn ang="0">
                    <a:pos x="2" y="30"/>
                  </a:cxn>
                  <a:cxn ang="0">
                    <a:pos x="4" y="23"/>
                  </a:cxn>
                  <a:cxn ang="0">
                    <a:pos x="7" y="16"/>
                  </a:cxn>
                  <a:cxn ang="0">
                    <a:pos x="12" y="10"/>
                  </a:cxn>
                  <a:cxn ang="0">
                    <a:pos x="18" y="6"/>
                  </a:cxn>
                  <a:cxn ang="0">
                    <a:pos x="25" y="2"/>
                  </a:cxn>
                  <a:cxn ang="0">
                    <a:pos x="32" y="1"/>
                  </a:cxn>
                  <a:cxn ang="0">
                    <a:pos x="40" y="0"/>
                  </a:cxn>
                  <a:cxn ang="0">
                    <a:pos x="48" y="1"/>
                  </a:cxn>
                  <a:cxn ang="0">
                    <a:pos x="55" y="2"/>
                  </a:cxn>
                  <a:cxn ang="0">
                    <a:pos x="60" y="6"/>
                  </a:cxn>
                  <a:cxn ang="0">
                    <a:pos x="66" y="10"/>
                  </a:cxn>
                  <a:cxn ang="0">
                    <a:pos x="72" y="16"/>
                  </a:cxn>
                  <a:cxn ang="0">
                    <a:pos x="75" y="23"/>
                  </a:cxn>
                  <a:cxn ang="0">
                    <a:pos x="76" y="30"/>
                  </a:cxn>
                  <a:cxn ang="0">
                    <a:pos x="78" y="38"/>
                  </a:cxn>
                  <a:cxn ang="0">
                    <a:pos x="76" y="46"/>
                  </a:cxn>
                  <a:cxn ang="0">
                    <a:pos x="74" y="53"/>
                  </a:cxn>
                  <a:cxn ang="0">
                    <a:pos x="71" y="59"/>
                  </a:cxn>
                  <a:cxn ang="0">
                    <a:pos x="66" y="65"/>
                  </a:cxn>
                  <a:cxn ang="0">
                    <a:pos x="60" y="69"/>
                  </a:cxn>
                  <a:cxn ang="0">
                    <a:pos x="55" y="73"/>
                  </a:cxn>
                  <a:cxn ang="0">
                    <a:pos x="48" y="75"/>
                  </a:cxn>
                  <a:cxn ang="0">
                    <a:pos x="40" y="76"/>
                  </a:cxn>
                </a:cxnLst>
                <a:rect l="0" t="0" r="r" b="b"/>
                <a:pathLst>
                  <a:path w="78" h="76">
                    <a:moveTo>
                      <a:pt x="40" y="76"/>
                    </a:moveTo>
                    <a:lnTo>
                      <a:pt x="32" y="75"/>
                    </a:lnTo>
                    <a:lnTo>
                      <a:pt x="25" y="74"/>
                    </a:lnTo>
                    <a:lnTo>
                      <a:pt x="18" y="70"/>
                    </a:lnTo>
                    <a:lnTo>
                      <a:pt x="12" y="65"/>
                    </a:lnTo>
                    <a:lnTo>
                      <a:pt x="7" y="59"/>
                    </a:lnTo>
                    <a:lnTo>
                      <a:pt x="4" y="53"/>
                    </a:lnTo>
                    <a:lnTo>
                      <a:pt x="2" y="46"/>
                    </a:lnTo>
                    <a:lnTo>
                      <a:pt x="0" y="38"/>
                    </a:lnTo>
                    <a:lnTo>
                      <a:pt x="2" y="30"/>
                    </a:lnTo>
                    <a:lnTo>
                      <a:pt x="4" y="23"/>
                    </a:lnTo>
                    <a:lnTo>
                      <a:pt x="7" y="16"/>
                    </a:lnTo>
                    <a:lnTo>
                      <a:pt x="12" y="10"/>
                    </a:lnTo>
                    <a:lnTo>
                      <a:pt x="18" y="6"/>
                    </a:lnTo>
                    <a:lnTo>
                      <a:pt x="25" y="2"/>
                    </a:lnTo>
                    <a:lnTo>
                      <a:pt x="32" y="1"/>
                    </a:lnTo>
                    <a:lnTo>
                      <a:pt x="40" y="0"/>
                    </a:lnTo>
                    <a:lnTo>
                      <a:pt x="48" y="1"/>
                    </a:lnTo>
                    <a:lnTo>
                      <a:pt x="55" y="2"/>
                    </a:lnTo>
                    <a:lnTo>
                      <a:pt x="60" y="6"/>
                    </a:lnTo>
                    <a:lnTo>
                      <a:pt x="66" y="10"/>
                    </a:lnTo>
                    <a:lnTo>
                      <a:pt x="72" y="16"/>
                    </a:lnTo>
                    <a:lnTo>
                      <a:pt x="75" y="23"/>
                    </a:lnTo>
                    <a:lnTo>
                      <a:pt x="76" y="30"/>
                    </a:lnTo>
                    <a:lnTo>
                      <a:pt x="78" y="38"/>
                    </a:lnTo>
                    <a:lnTo>
                      <a:pt x="76" y="46"/>
                    </a:lnTo>
                    <a:lnTo>
                      <a:pt x="74" y="53"/>
                    </a:lnTo>
                    <a:lnTo>
                      <a:pt x="71" y="59"/>
                    </a:lnTo>
                    <a:lnTo>
                      <a:pt x="66" y="65"/>
                    </a:lnTo>
                    <a:lnTo>
                      <a:pt x="60" y="69"/>
                    </a:lnTo>
                    <a:lnTo>
                      <a:pt x="55" y="73"/>
                    </a:lnTo>
                    <a:lnTo>
                      <a:pt x="48" y="75"/>
                    </a:lnTo>
                    <a:lnTo>
                      <a:pt x="40"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 name="Freeform 10"/>
              <p:cNvSpPr>
                <a:spLocks/>
              </p:cNvSpPr>
              <p:nvPr/>
            </p:nvSpPr>
            <p:spPr bwMode="auto">
              <a:xfrm>
                <a:off x="6896100" y="3983038"/>
                <a:ext cx="68262" cy="127000"/>
              </a:xfrm>
              <a:custGeom>
                <a:avLst/>
                <a:gdLst/>
                <a:ahLst/>
                <a:cxnLst>
                  <a:cxn ang="0">
                    <a:pos x="85" y="0"/>
                  </a:cxn>
                  <a:cxn ang="0">
                    <a:pos x="85" y="161"/>
                  </a:cxn>
                  <a:cxn ang="0">
                    <a:pos x="0" y="76"/>
                  </a:cxn>
                  <a:cxn ang="0">
                    <a:pos x="0" y="0"/>
                  </a:cxn>
                  <a:cxn ang="0">
                    <a:pos x="85" y="0"/>
                  </a:cxn>
                </a:cxnLst>
                <a:rect l="0" t="0" r="r" b="b"/>
                <a:pathLst>
                  <a:path w="85" h="161">
                    <a:moveTo>
                      <a:pt x="85" y="0"/>
                    </a:moveTo>
                    <a:lnTo>
                      <a:pt x="85" y="161"/>
                    </a:lnTo>
                    <a:lnTo>
                      <a:pt x="0" y="76"/>
                    </a:lnTo>
                    <a:lnTo>
                      <a:pt x="0" y="0"/>
                    </a:lnTo>
                    <a:lnTo>
                      <a:pt x="8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11"/>
              <p:cNvSpPr>
                <a:spLocks/>
              </p:cNvSpPr>
              <p:nvPr/>
            </p:nvSpPr>
            <p:spPr bwMode="auto">
              <a:xfrm>
                <a:off x="6675438" y="4411663"/>
                <a:ext cx="90487" cy="68262"/>
              </a:xfrm>
              <a:custGeom>
                <a:avLst/>
                <a:gdLst/>
                <a:ahLst/>
                <a:cxnLst>
                  <a:cxn ang="0">
                    <a:pos x="0" y="85"/>
                  </a:cxn>
                  <a:cxn ang="0">
                    <a:pos x="0" y="0"/>
                  </a:cxn>
                  <a:cxn ang="0">
                    <a:pos x="114" y="0"/>
                  </a:cxn>
                  <a:cxn ang="0">
                    <a:pos x="115" y="85"/>
                  </a:cxn>
                  <a:cxn ang="0">
                    <a:pos x="0" y="85"/>
                  </a:cxn>
                </a:cxnLst>
                <a:rect l="0" t="0" r="r" b="b"/>
                <a:pathLst>
                  <a:path w="115" h="85">
                    <a:moveTo>
                      <a:pt x="0" y="85"/>
                    </a:moveTo>
                    <a:lnTo>
                      <a:pt x="0" y="0"/>
                    </a:lnTo>
                    <a:lnTo>
                      <a:pt x="114" y="0"/>
                    </a:lnTo>
                    <a:lnTo>
                      <a:pt x="115" y="85"/>
                    </a:lnTo>
                    <a:lnTo>
                      <a:pt x="0" y="8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 name="Freeform 12"/>
              <p:cNvSpPr>
                <a:spLocks/>
              </p:cNvSpPr>
              <p:nvPr/>
            </p:nvSpPr>
            <p:spPr bwMode="auto">
              <a:xfrm>
                <a:off x="6675438" y="4211638"/>
                <a:ext cx="192087" cy="268287"/>
              </a:xfrm>
              <a:custGeom>
                <a:avLst/>
                <a:gdLst/>
                <a:ahLst/>
                <a:cxnLst>
                  <a:cxn ang="0">
                    <a:pos x="154" y="338"/>
                  </a:cxn>
                  <a:cxn ang="0">
                    <a:pos x="154" y="214"/>
                  </a:cxn>
                  <a:cxn ang="0">
                    <a:pos x="0" y="214"/>
                  </a:cxn>
                  <a:cxn ang="0">
                    <a:pos x="0" y="2"/>
                  </a:cxn>
                  <a:cxn ang="0">
                    <a:pos x="86" y="0"/>
                  </a:cxn>
                  <a:cxn ang="0">
                    <a:pos x="242" y="156"/>
                  </a:cxn>
                  <a:cxn ang="0">
                    <a:pos x="242" y="338"/>
                  </a:cxn>
                  <a:cxn ang="0">
                    <a:pos x="154" y="338"/>
                  </a:cxn>
                </a:cxnLst>
                <a:rect l="0" t="0" r="r" b="b"/>
                <a:pathLst>
                  <a:path w="242" h="338">
                    <a:moveTo>
                      <a:pt x="154" y="338"/>
                    </a:moveTo>
                    <a:lnTo>
                      <a:pt x="154" y="214"/>
                    </a:lnTo>
                    <a:lnTo>
                      <a:pt x="0" y="214"/>
                    </a:lnTo>
                    <a:lnTo>
                      <a:pt x="0" y="2"/>
                    </a:lnTo>
                    <a:lnTo>
                      <a:pt x="86" y="0"/>
                    </a:lnTo>
                    <a:lnTo>
                      <a:pt x="242" y="156"/>
                    </a:lnTo>
                    <a:lnTo>
                      <a:pt x="242" y="338"/>
                    </a:lnTo>
                    <a:lnTo>
                      <a:pt x="154" y="33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3"/>
              <p:cNvSpPr>
                <a:spLocks/>
              </p:cNvSpPr>
              <p:nvPr/>
            </p:nvSpPr>
            <p:spPr bwMode="auto">
              <a:xfrm>
                <a:off x="6897688" y="4367213"/>
                <a:ext cx="68262" cy="112712"/>
              </a:xfrm>
              <a:custGeom>
                <a:avLst/>
                <a:gdLst/>
                <a:ahLst/>
                <a:cxnLst>
                  <a:cxn ang="0">
                    <a:pos x="0" y="142"/>
                  </a:cxn>
                  <a:cxn ang="0">
                    <a:pos x="0" y="0"/>
                  </a:cxn>
                  <a:cxn ang="0">
                    <a:pos x="85" y="86"/>
                  </a:cxn>
                  <a:cxn ang="0">
                    <a:pos x="85" y="142"/>
                  </a:cxn>
                  <a:cxn ang="0">
                    <a:pos x="0" y="142"/>
                  </a:cxn>
                </a:cxnLst>
                <a:rect l="0" t="0" r="r" b="b"/>
                <a:pathLst>
                  <a:path w="85" h="142">
                    <a:moveTo>
                      <a:pt x="0" y="142"/>
                    </a:moveTo>
                    <a:lnTo>
                      <a:pt x="0" y="0"/>
                    </a:lnTo>
                    <a:lnTo>
                      <a:pt x="85" y="86"/>
                    </a:lnTo>
                    <a:lnTo>
                      <a:pt x="85" y="142"/>
                    </a:lnTo>
                    <a:lnTo>
                      <a:pt x="0" y="14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14"/>
              <p:cNvSpPr>
                <a:spLocks/>
              </p:cNvSpPr>
              <p:nvPr/>
            </p:nvSpPr>
            <p:spPr bwMode="auto">
              <a:xfrm>
                <a:off x="6675438" y="3983038"/>
                <a:ext cx="388937" cy="496887"/>
              </a:xfrm>
              <a:custGeom>
                <a:avLst/>
                <a:gdLst/>
                <a:ahLst/>
                <a:cxnLst>
                  <a:cxn ang="0">
                    <a:pos x="406" y="555"/>
                  </a:cxn>
                  <a:cxn ang="0">
                    <a:pos x="0" y="250"/>
                  </a:cxn>
                  <a:cxn ang="0">
                    <a:pos x="114" y="0"/>
                  </a:cxn>
                  <a:cxn ang="0">
                    <a:pos x="102" y="63"/>
                  </a:cxn>
                  <a:cxn ang="0">
                    <a:pos x="80" y="77"/>
                  </a:cxn>
                  <a:cxn ang="0">
                    <a:pos x="65" y="97"/>
                  </a:cxn>
                  <a:cxn ang="0">
                    <a:pos x="57" y="121"/>
                  </a:cxn>
                  <a:cxn ang="0">
                    <a:pos x="57" y="149"/>
                  </a:cxn>
                  <a:cxn ang="0">
                    <a:pos x="69" y="178"/>
                  </a:cxn>
                  <a:cxn ang="0">
                    <a:pos x="85" y="195"/>
                  </a:cxn>
                  <a:cxn ang="0">
                    <a:pos x="98" y="203"/>
                  </a:cxn>
                  <a:cxn ang="0">
                    <a:pos x="112" y="209"/>
                  </a:cxn>
                  <a:cxn ang="0">
                    <a:pos x="126" y="212"/>
                  </a:cxn>
                  <a:cxn ang="0">
                    <a:pos x="140" y="212"/>
                  </a:cxn>
                  <a:cxn ang="0">
                    <a:pos x="151" y="210"/>
                  </a:cxn>
                  <a:cxn ang="0">
                    <a:pos x="162" y="208"/>
                  </a:cxn>
                  <a:cxn ang="0">
                    <a:pos x="171" y="203"/>
                  </a:cxn>
                  <a:cxn ang="0">
                    <a:pos x="365" y="389"/>
                  </a:cxn>
                  <a:cxn ang="0">
                    <a:pos x="204" y="171"/>
                  </a:cxn>
                  <a:cxn ang="0">
                    <a:pos x="211" y="153"/>
                  </a:cxn>
                  <a:cxn ang="0">
                    <a:pos x="213" y="134"/>
                  </a:cxn>
                  <a:cxn ang="0">
                    <a:pos x="207" y="104"/>
                  </a:cxn>
                  <a:cxn ang="0">
                    <a:pos x="190" y="78"/>
                  </a:cxn>
                  <a:cxn ang="0">
                    <a:pos x="182" y="72"/>
                  </a:cxn>
                  <a:cxn ang="0">
                    <a:pos x="174" y="66"/>
                  </a:cxn>
                  <a:cxn ang="0">
                    <a:pos x="163" y="61"/>
                  </a:cxn>
                  <a:cxn ang="0">
                    <a:pos x="154" y="58"/>
                  </a:cxn>
                  <a:cxn ang="0">
                    <a:pos x="238" y="0"/>
                  </a:cxn>
                  <a:cxn ang="0">
                    <a:pos x="488" y="344"/>
                  </a:cxn>
                  <a:cxn ang="0">
                    <a:pos x="475" y="404"/>
                  </a:cxn>
                  <a:cxn ang="0">
                    <a:pos x="454" y="417"/>
                  </a:cxn>
                  <a:cxn ang="0">
                    <a:pos x="439" y="437"/>
                  </a:cxn>
                  <a:cxn ang="0">
                    <a:pos x="429" y="461"/>
                  </a:cxn>
                  <a:cxn ang="0">
                    <a:pos x="429" y="490"/>
                  </a:cxn>
                  <a:cxn ang="0">
                    <a:pos x="441" y="519"/>
                  </a:cxn>
                  <a:cxn ang="0">
                    <a:pos x="456" y="535"/>
                  </a:cxn>
                  <a:cxn ang="0">
                    <a:pos x="464" y="542"/>
                  </a:cxn>
                  <a:cxn ang="0">
                    <a:pos x="474" y="547"/>
                  </a:cxn>
                  <a:cxn ang="0">
                    <a:pos x="485" y="551"/>
                  </a:cxn>
                  <a:cxn ang="0">
                    <a:pos x="490" y="627"/>
                  </a:cxn>
                </a:cxnLst>
                <a:rect l="0" t="0" r="r" b="b"/>
                <a:pathLst>
                  <a:path w="490" h="627">
                    <a:moveTo>
                      <a:pt x="406" y="627"/>
                    </a:moveTo>
                    <a:lnTo>
                      <a:pt x="406" y="555"/>
                    </a:lnTo>
                    <a:lnTo>
                      <a:pt x="102" y="249"/>
                    </a:lnTo>
                    <a:lnTo>
                      <a:pt x="0" y="250"/>
                    </a:lnTo>
                    <a:lnTo>
                      <a:pt x="0" y="0"/>
                    </a:lnTo>
                    <a:lnTo>
                      <a:pt x="114" y="0"/>
                    </a:lnTo>
                    <a:lnTo>
                      <a:pt x="114" y="59"/>
                    </a:lnTo>
                    <a:lnTo>
                      <a:pt x="102" y="63"/>
                    </a:lnTo>
                    <a:lnTo>
                      <a:pt x="91" y="69"/>
                    </a:lnTo>
                    <a:lnTo>
                      <a:pt x="80" y="77"/>
                    </a:lnTo>
                    <a:lnTo>
                      <a:pt x="72" y="87"/>
                    </a:lnTo>
                    <a:lnTo>
                      <a:pt x="65" y="97"/>
                    </a:lnTo>
                    <a:lnTo>
                      <a:pt x="61" y="108"/>
                    </a:lnTo>
                    <a:lnTo>
                      <a:pt x="57" y="121"/>
                    </a:lnTo>
                    <a:lnTo>
                      <a:pt x="56" y="134"/>
                    </a:lnTo>
                    <a:lnTo>
                      <a:pt x="57" y="149"/>
                    </a:lnTo>
                    <a:lnTo>
                      <a:pt x="62" y="164"/>
                    </a:lnTo>
                    <a:lnTo>
                      <a:pt x="69" y="178"/>
                    </a:lnTo>
                    <a:lnTo>
                      <a:pt x="79" y="189"/>
                    </a:lnTo>
                    <a:lnTo>
                      <a:pt x="85" y="195"/>
                    </a:lnTo>
                    <a:lnTo>
                      <a:pt x="91" y="200"/>
                    </a:lnTo>
                    <a:lnTo>
                      <a:pt x="98" y="203"/>
                    </a:lnTo>
                    <a:lnTo>
                      <a:pt x="105" y="206"/>
                    </a:lnTo>
                    <a:lnTo>
                      <a:pt x="112" y="209"/>
                    </a:lnTo>
                    <a:lnTo>
                      <a:pt x="120" y="211"/>
                    </a:lnTo>
                    <a:lnTo>
                      <a:pt x="126" y="212"/>
                    </a:lnTo>
                    <a:lnTo>
                      <a:pt x="135" y="212"/>
                    </a:lnTo>
                    <a:lnTo>
                      <a:pt x="140" y="212"/>
                    </a:lnTo>
                    <a:lnTo>
                      <a:pt x="146" y="211"/>
                    </a:lnTo>
                    <a:lnTo>
                      <a:pt x="151" y="210"/>
                    </a:lnTo>
                    <a:lnTo>
                      <a:pt x="156" y="209"/>
                    </a:lnTo>
                    <a:lnTo>
                      <a:pt x="162" y="208"/>
                    </a:lnTo>
                    <a:lnTo>
                      <a:pt x="167" y="205"/>
                    </a:lnTo>
                    <a:lnTo>
                      <a:pt x="171" y="203"/>
                    </a:lnTo>
                    <a:lnTo>
                      <a:pt x="176" y="201"/>
                    </a:lnTo>
                    <a:lnTo>
                      <a:pt x="365" y="389"/>
                    </a:lnTo>
                    <a:lnTo>
                      <a:pt x="394" y="361"/>
                    </a:lnTo>
                    <a:lnTo>
                      <a:pt x="204" y="171"/>
                    </a:lnTo>
                    <a:lnTo>
                      <a:pt x="207" y="161"/>
                    </a:lnTo>
                    <a:lnTo>
                      <a:pt x="211" y="153"/>
                    </a:lnTo>
                    <a:lnTo>
                      <a:pt x="212" y="144"/>
                    </a:lnTo>
                    <a:lnTo>
                      <a:pt x="213" y="134"/>
                    </a:lnTo>
                    <a:lnTo>
                      <a:pt x="212" y="119"/>
                    </a:lnTo>
                    <a:lnTo>
                      <a:pt x="207" y="104"/>
                    </a:lnTo>
                    <a:lnTo>
                      <a:pt x="200" y="90"/>
                    </a:lnTo>
                    <a:lnTo>
                      <a:pt x="190" y="78"/>
                    </a:lnTo>
                    <a:lnTo>
                      <a:pt x="186" y="75"/>
                    </a:lnTo>
                    <a:lnTo>
                      <a:pt x="182" y="72"/>
                    </a:lnTo>
                    <a:lnTo>
                      <a:pt x="178" y="68"/>
                    </a:lnTo>
                    <a:lnTo>
                      <a:pt x="174" y="66"/>
                    </a:lnTo>
                    <a:lnTo>
                      <a:pt x="169" y="63"/>
                    </a:lnTo>
                    <a:lnTo>
                      <a:pt x="163" y="61"/>
                    </a:lnTo>
                    <a:lnTo>
                      <a:pt x="159" y="59"/>
                    </a:lnTo>
                    <a:lnTo>
                      <a:pt x="154" y="58"/>
                    </a:lnTo>
                    <a:lnTo>
                      <a:pt x="154" y="0"/>
                    </a:lnTo>
                    <a:lnTo>
                      <a:pt x="238" y="0"/>
                    </a:lnTo>
                    <a:lnTo>
                      <a:pt x="238" y="92"/>
                    </a:lnTo>
                    <a:lnTo>
                      <a:pt x="488" y="344"/>
                    </a:lnTo>
                    <a:lnTo>
                      <a:pt x="488" y="399"/>
                    </a:lnTo>
                    <a:lnTo>
                      <a:pt x="475" y="404"/>
                    </a:lnTo>
                    <a:lnTo>
                      <a:pt x="464" y="409"/>
                    </a:lnTo>
                    <a:lnTo>
                      <a:pt x="454" y="417"/>
                    </a:lnTo>
                    <a:lnTo>
                      <a:pt x="446" y="427"/>
                    </a:lnTo>
                    <a:lnTo>
                      <a:pt x="439" y="437"/>
                    </a:lnTo>
                    <a:lnTo>
                      <a:pt x="433" y="449"/>
                    </a:lnTo>
                    <a:lnTo>
                      <a:pt x="429" y="461"/>
                    </a:lnTo>
                    <a:lnTo>
                      <a:pt x="428" y="475"/>
                    </a:lnTo>
                    <a:lnTo>
                      <a:pt x="429" y="490"/>
                    </a:lnTo>
                    <a:lnTo>
                      <a:pt x="434" y="505"/>
                    </a:lnTo>
                    <a:lnTo>
                      <a:pt x="441" y="519"/>
                    </a:lnTo>
                    <a:lnTo>
                      <a:pt x="451" y="530"/>
                    </a:lnTo>
                    <a:lnTo>
                      <a:pt x="456" y="535"/>
                    </a:lnTo>
                    <a:lnTo>
                      <a:pt x="459" y="538"/>
                    </a:lnTo>
                    <a:lnTo>
                      <a:pt x="464" y="542"/>
                    </a:lnTo>
                    <a:lnTo>
                      <a:pt x="470" y="544"/>
                    </a:lnTo>
                    <a:lnTo>
                      <a:pt x="474" y="547"/>
                    </a:lnTo>
                    <a:lnTo>
                      <a:pt x="479" y="549"/>
                    </a:lnTo>
                    <a:lnTo>
                      <a:pt x="485" y="551"/>
                    </a:lnTo>
                    <a:lnTo>
                      <a:pt x="490" y="552"/>
                    </a:lnTo>
                    <a:lnTo>
                      <a:pt x="490" y="627"/>
                    </a:lnTo>
                    <a:lnTo>
                      <a:pt x="406" y="62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15"/>
              <p:cNvSpPr>
                <a:spLocks/>
              </p:cNvSpPr>
              <p:nvPr/>
            </p:nvSpPr>
            <p:spPr bwMode="auto">
              <a:xfrm>
                <a:off x="6751638" y="4057650"/>
                <a:ext cx="61912" cy="60325"/>
              </a:xfrm>
              <a:custGeom>
                <a:avLst/>
                <a:gdLst/>
                <a:ahLst/>
                <a:cxnLst>
                  <a:cxn ang="0">
                    <a:pos x="38" y="76"/>
                  </a:cxn>
                  <a:cxn ang="0">
                    <a:pos x="29" y="75"/>
                  </a:cxn>
                  <a:cxn ang="0">
                    <a:pos x="23" y="74"/>
                  </a:cxn>
                  <a:cxn ang="0">
                    <a:pos x="17" y="70"/>
                  </a:cxn>
                  <a:cxn ang="0">
                    <a:pos x="11" y="65"/>
                  </a:cxn>
                  <a:cxn ang="0">
                    <a:pos x="6" y="60"/>
                  </a:cxn>
                  <a:cxn ang="0">
                    <a:pos x="3" y="53"/>
                  </a:cxn>
                  <a:cxn ang="0">
                    <a:pos x="1" y="46"/>
                  </a:cxn>
                  <a:cxn ang="0">
                    <a:pos x="0" y="38"/>
                  </a:cxn>
                  <a:cxn ang="0">
                    <a:pos x="1" y="30"/>
                  </a:cxn>
                  <a:cxn ang="0">
                    <a:pos x="3" y="23"/>
                  </a:cxn>
                  <a:cxn ang="0">
                    <a:pos x="6" y="17"/>
                  </a:cxn>
                  <a:cxn ang="0">
                    <a:pos x="11" y="11"/>
                  </a:cxn>
                  <a:cxn ang="0">
                    <a:pos x="17" y="6"/>
                  </a:cxn>
                  <a:cxn ang="0">
                    <a:pos x="23" y="2"/>
                  </a:cxn>
                  <a:cxn ang="0">
                    <a:pos x="29" y="1"/>
                  </a:cxn>
                  <a:cxn ang="0">
                    <a:pos x="38" y="0"/>
                  </a:cxn>
                  <a:cxn ang="0">
                    <a:pos x="46" y="1"/>
                  </a:cxn>
                  <a:cxn ang="0">
                    <a:pos x="53" y="2"/>
                  </a:cxn>
                  <a:cxn ang="0">
                    <a:pos x="59" y="6"/>
                  </a:cxn>
                  <a:cxn ang="0">
                    <a:pos x="65" y="11"/>
                  </a:cxn>
                  <a:cxn ang="0">
                    <a:pos x="70" y="17"/>
                  </a:cxn>
                  <a:cxn ang="0">
                    <a:pos x="73" y="23"/>
                  </a:cxn>
                  <a:cxn ang="0">
                    <a:pos x="76" y="30"/>
                  </a:cxn>
                  <a:cxn ang="0">
                    <a:pos x="77" y="38"/>
                  </a:cxn>
                  <a:cxn ang="0">
                    <a:pos x="76" y="46"/>
                  </a:cxn>
                  <a:cxn ang="0">
                    <a:pos x="73" y="53"/>
                  </a:cxn>
                  <a:cxn ang="0">
                    <a:pos x="70" y="59"/>
                  </a:cxn>
                  <a:cxn ang="0">
                    <a:pos x="65" y="64"/>
                  </a:cxn>
                  <a:cxn ang="0">
                    <a:pos x="59" y="69"/>
                  </a:cxn>
                  <a:cxn ang="0">
                    <a:pos x="53" y="72"/>
                  </a:cxn>
                  <a:cxn ang="0">
                    <a:pos x="46" y="75"/>
                  </a:cxn>
                  <a:cxn ang="0">
                    <a:pos x="38" y="76"/>
                  </a:cxn>
                </a:cxnLst>
                <a:rect l="0" t="0" r="r" b="b"/>
                <a:pathLst>
                  <a:path w="77" h="76">
                    <a:moveTo>
                      <a:pt x="38" y="76"/>
                    </a:moveTo>
                    <a:lnTo>
                      <a:pt x="29" y="75"/>
                    </a:lnTo>
                    <a:lnTo>
                      <a:pt x="23" y="74"/>
                    </a:lnTo>
                    <a:lnTo>
                      <a:pt x="17" y="70"/>
                    </a:lnTo>
                    <a:lnTo>
                      <a:pt x="11" y="65"/>
                    </a:lnTo>
                    <a:lnTo>
                      <a:pt x="6" y="60"/>
                    </a:lnTo>
                    <a:lnTo>
                      <a:pt x="3" y="53"/>
                    </a:lnTo>
                    <a:lnTo>
                      <a:pt x="1" y="46"/>
                    </a:lnTo>
                    <a:lnTo>
                      <a:pt x="0" y="38"/>
                    </a:lnTo>
                    <a:lnTo>
                      <a:pt x="1" y="30"/>
                    </a:lnTo>
                    <a:lnTo>
                      <a:pt x="3" y="23"/>
                    </a:lnTo>
                    <a:lnTo>
                      <a:pt x="6" y="17"/>
                    </a:lnTo>
                    <a:lnTo>
                      <a:pt x="11" y="11"/>
                    </a:lnTo>
                    <a:lnTo>
                      <a:pt x="17" y="6"/>
                    </a:lnTo>
                    <a:lnTo>
                      <a:pt x="23" y="2"/>
                    </a:lnTo>
                    <a:lnTo>
                      <a:pt x="29" y="1"/>
                    </a:lnTo>
                    <a:lnTo>
                      <a:pt x="38" y="0"/>
                    </a:lnTo>
                    <a:lnTo>
                      <a:pt x="46" y="1"/>
                    </a:lnTo>
                    <a:lnTo>
                      <a:pt x="53" y="2"/>
                    </a:lnTo>
                    <a:lnTo>
                      <a:pt x="59" y="6"/>
                    </a:lnTo>
                    <a:lnTo>
                      <a:pt x="65" y="11"/>
                    </a:lnTo>
                    <a:lnTo>
                      <a:pt x="70" y="17"/>
                    </a:lnTo>
                    <a:lnTo>
                      <a:pt x="73" y="23"/>
                    </a:lnTo>
                    <a:lnTo>
                      <a:pt x="76" y="30"/>
                    </a:lnTo>
                    <a:lnTo>
                      <a:pt x="77" y="38"/>
                    </a:lnTo>
                    <a:lnTo>
                      <a:pt x="76" y="46"/>
                    </a:lnTo>
                    <a:lnTo>
                      <a:pt x="73" y="53"/>
                    </a:lnTo>
                    <a:lnTo>
                      <a:pt x="70" y="59"/>
                    </a:lnTo>
                    <a:lnTo>
                      <a:pt x="65" y="64"/>
                    </a:lnTo>
                    <a:lnTo>
                      <a:pt x="59" y="69"/>
                    </a:lnTo>
                    <a:lnTo>
                      <a:pt x="53" y="72"/>
                    </a:lnTo>
                    <a:lnTo>
                      <a:pt x="46" y="75"/>
                    </a:lnTo>
                    <a:lnTo>
                      <a:pt x="38" y="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9" name="Freeform 16"/>
              <p:cNvSpPr>
                <a:spLocks/>
              </p:cNvSpPr>
              <p:nvPr/>
            </p:nvSpPr>
            <p:spPr bwMode="auto">
              <a:xfrm>
                <a:off x="7094538" y="4097338"/>
                <a:ext cx="80962" cy="382587"/>
              </a:xfrm>
              <a:custGeom>
                <a:avLst/>
                <a:gdLst/>
                <a:ahLst/>
                <a:cxnLst>
                  <a:cxn ang="0">
                    <a:pos x="102" y="483"/>
                  </a:cxn>
                  <a:cxn ang="0">
                    <a:pos x="3" y="483"/>
                  </a:cxn>
                  <a:cxn ang="0">
                    <a:pos x="3" y="405"/>
                  </a:cxn>
                  <a:cxn ang="0">
                    <a:pos x="11" y="401"/>
                  </a:cxn>
                  <a:cxn ang="0">
                    <a:pos x="19" y="398"/>
                  </a:cxn>
                  <a:cxn ang="0">
                    <a:pos x="27" y="392"/>
                  </a:cxn>
                  <a:cxn ang="0">
                    <a:pos x="34" y="386"/>
                  </a:cxn>
                  <a:cxn ang="0">
                    <a:pos x="44" y="375"/>
                  </a:cxn>
                  <a:cxn ang="0">
                    <a:pos x="51" y="361"/>
                  </a:cxn>
                  <a:cxn ang="0">
                    <a:pos x="56" y="346"/>
                  </a:cxn>
                  <a:cxn ang="0">
                    <a:pos x="57" y="331"/>
                  </a:cxn>
                  <a:cxn ang="0">
                    <a:pos x="56" y="316"/>
                  </a:cxn>
                  <a:cxn ang="0">
                    <a:pos x="51" y="301"/>
                  </a:cxn>
                  <a:cxn ang="0">
                    <a:pos x="44" y="287"/>
                  </a:cxn>
                  <a:cxn ang="0">
                    <a:pos x="34" y="276"/>
                  </a:cxn>
                  <a:cxn ang="0">
                    <a:pos x="27" y="269"/>
                  </a:cxn>
                  <a:cxn ang="0">
                    <a:pos x="19" y="264"/>
                  </a:cxn>
                  <a:cxn ang="0">
                    <a:pos x="10" y="260"/>
                  </a:cxn>
                  <a:cxn ang="0">
                    <a:pos x="0" y="256"/>
                  </a:cxn>
                  <a:cxn ang="0">
                    <a:pos x="0" y="0"/>
                  </a:cxn>
                  <a:cxn ang="0">
                    <a:pos x="102" y="0"/>
                  </a:cxn>
                  <a:cxn ang="0">
                    <a:pos x="102" y="483"/>
                  </a:cxn>
                </a:cxnLst>
                <a:rect l="0" t="0" r="r" b="b"/>
                <a:pathLst>
                  <a:path w="102" h="483">
                    <a:moveTo>
                      <a:pt x="102" y="483"/>
                    </a:moveTo>
                    <a:lnTo>
                      <a:pt x="3" y="483"/>
                    </a:lnTo>
                    <a:lnTo>
                      <a:pt x="3" y="405"/>
                    </a:lnTo>
                    <a:lnTo>
                      <a:pt x="11" y="401"/>
                    </a:lnTo>
                    <a:lnTo>
                      <a:pt x="19" y="398"/>
                    </a:lnTo>
                    <a:lnTo>
                      <a:pt x="27" y="392"/>
                    </a:lnTo>
                    <a:lnTo>
                      <a:pt x="34" y="386"/>
                    </a:lnTo>
                    <a:lnTo>
                      <a:pt x="44" y="375"/>
                    </a:lnTo>
                    <a:lnTo>
                      <a:pt x="51" y="361"/>
                    </a:lnTo>
                    <a:lnTo>
                      <a:pt x="56" y="346"/>
                    </a:lnTo>
                    <a:lnTo>
                      <a:pt x="57" y="331"/>
                    </a:lnTo>
                    <a:lnTo>
                      <a:pt x="56" y="316"/>
                    </a:lnTo>
                    <a:lnTo>
                      <a:pt x="51" y="301"/>
                    </a:lnTo>
                    <a:lnTo>
                      <a:pt x="44" y="287"/>
                    </a:lnTo>
                    <a:lnTo>
                      <a:pt x="34" y="276"/>
                    </a:lnTo>
                    <a:lnTo>
                      <a:pt x="27" y="269"/>
                    </a:lnTo>
                    <a:lnTo>
                      <a:pt x="19" y="264"/>
                    </a:lnTo>
                    <a:lnTo>
                      <a:pt x="10" y="260"/>
                    </a:lnTo>
                    <a:lnTo>
                      <a:pt x="0" y="256"/>
                    </a:lnTo>
                    <a:lnTo>
                      <a:pt x="0" y="0"/>
                    </a:lnTo>
                    <a:lnTo>
                      <a:pt x="102" y="0"/>
                    </a:lnTo>
                    <a:lnTo>
                      <a:pt x="102" y="48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sp>
        <p:nvSpPr>
          <p:cNvPr id="50" name="Right Arrow 49"/>
          <p:cNvSpPr/>
          <p:nvPr/>
        </p:nvSpPr>
        <p:spPr bwMode="auto">
          <a:xfrm>
            <a:off x="109728" y="3476338"/>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R="0" indent="0" fontAlgn="base">
              <a:lnSpc>
                <a:spcPct val="100000"/>
              </a:lnSpc>
              <a:spcBef>
                <a:spcPct val="0"/>
              </a:spcBef>
              <a:spcAft>
                <a:spcPct val="0"/>
              </a:spcAft>
              <a:buClrTx/>
              <a:buSzTx/>
              <a:buFontTx/>
              <a:buNone/>
              <a:tabLst/>
            </a:pPr>
            <a:r>
              <a:rPr lang="en-US" b="1" dirty="0">
                <a:solidFill>
                  <a:schemeClr val="tx1"/>
                </a:solidFill>
              </a:rPr>
              <a:t>V 1</a:t>
            </a:r>
          </a:p>
        </p:txBody>
      </p:sp>
      <p:sp>
        <p:nvSpPr>
          <p:cNvPr id="51" name="Right Arrow 50"/>
          <p:cNvSpPr/>
          <p:nvPr/>
        </p:nvSpPr>
        <p:spPr bwMode="auto">
          <a:xfrm>
            <a:off x="831221" y="3470797"/>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2</a:t>
            </a:r>
          </a:p>
        </p:txBody>
      </p:sp>
      <p:sp>
        <p:nvSpPr>
          <p:cNvPr id="53" name="Right Arrow 52"/>
          <p:cNvSpPr/>
          <p:nvPr/>
        </p:nvSpPr>
        <p:spPr bwMode="auto">
          <a:xfrm>
            <a:off x="1557192" y="3470797"/>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3</a:t>
            </a:r>
          </a:p>
        </p:txBody>
      </p:sp>
      <p:sp>
        <p:nvSpPr>
          <p:cNvPr id="52" name="AutoShape 38"/>
          <p:cNvSpPr>
            <a:spLocks noChangeArrowheads="1"/>
          </p:cNvSpPr>
          <p:nvPr/>
        </p:nvSpPr>
        <p:spPr bwMode="invGray">
          <a:xfrm>
            <a:off x="1271016" y="3961799"/>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 </a:t>
            </a:r>
            <a:r>
              <a:rPr lang="en-US" u="sng" dirty="0" smtClean="0">
                <a:solidFill>
                  <a:srgbClr val="FFFF00"/>
                </a:solidFill>
                <a:latin typeface="Lucida Console" pitchFamily="49" charset="0"/>
                <a:cs typeface="Segoe UI" pitchFamily="34" charset="0"/>
              </a:rPr>
              <a:t>PRIMARY KEY</a:t>
            </a:r>
            <a:r>
              <a:rPr lang="en-US" dirty="0" smtClean="0">
                <a:solidFill>
                  <a:srgbClr val="FFFFFF">
                    <a:alpha val="100000"/>
                  </a:srgbClr>
                </a:solidFill>
                <a:latin typeface="Lucida Console" pitchFamily="49" charset="0"/>
                <a:cs typeface="Segoe UI" pitchFamily="34" charset="0"/>
              </a:rPr>
              <a:t>,</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start DATETIME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len   INT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p>
          <a:p>
            <a:pPr lvl="0">
              <a:lnSpc>
                <a:spcPct val="85000"/>
              </a:lnSpc>
              <a:spcBef>
                <a:spcPct val="20000"/>
              </a:spcBef>
            </a:pPr>
            <a:endParaRPr lang="en-US" sz="2400" dirty="0">
              <a:latin typeface="Lucida Console" pitchFamily="49" charset="0"/>
              <a:cs typeface="Segoe UI" pitchFamily="34" charset="0"/>
            </a:endParaRPr>
          </a:p>
        </p:txBody>
      </p:sp>
      <p:sp>
        <p:nvSpPr>
          <p:cNvPr id="54" name="AutoShape 38"/>
          <p:cNvSpPr>
            <a:spLocks noChangeArrowheads="1"/>
          </p:cNvSpPr>
          <p:nvPr/>
        </p:nvSpPr>
        <p:spPr bwMode="invGray">
          <a:xfrm>
            <a:off x="1938528" y="3961799"/>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 PRIMARY KEY,</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 </a:t>
            </a:r>
            <a:r>
              <a:rPr lang="en-US" u="sng" dirty="0" smtClean="0">
                <a:solidFill>
                  <a:srgbClr val="FFFF00"/>
                </a:solidFill>
                <a:latin typeface="Lucida Console" pitchFamily="49" charset="0"/>
                <a:cs typeface="Segoe UI" pitchFamily="34" charset="0"/>
              </a:rPr>
              <a:t>UNIQUE</a:t>
            </a:r>
            <a:r>
              <a:rPr lang="en-US" dirty="0" smtClean="0">
                <a:solidFill>
                  <a:srgbClr val="FFFFFF">
                    <a:alpha val="100000"/>
                  </a:srgbClr>
                </a:solidFill>
                <a:latin typeface="Lucida Console" pitchFamily="49" charset="0"/>
                <a:cs typeface="Segoe UI" pitchFamily="34" charset="0"/>
              </a:rPr>
              <a:t>,</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start DATETIME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len   INT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p>
        </p:txBody>
      </p:sp>
      <p:sp>
        <p:nvSpPr>
          <p:cNvPr id="10" name="AutoShape 38"/>
          <p:cNvSpPr>
            <a:spLocks noChangeArrowheads="1"/>
          </p:cNvSpPr>
          <p:nvPr/>
        </p:nvSpPr>
        <p:spPr bwMode="invGray">
          <a:xfrm>
            <a:off x="1271016" y="10668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int id;</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void MethodA();</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u="sng" dirty="0" smtClean="0">
                <a:solidFill>
                  <a:srgbClr val="FFFF00"/>
                </a:solidFill>
                <a:latin typeface="Lucida Console" pitchFamily="49" charset="0"/>
                <a:cs typeface="Segoe UI" pitchFamily="34" charset="0"/>
              </a:rPr>
              <a:t>void MethodB();</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11" name="AutoShape 38"/>
          <p:cNvSpPr>
            <a:spLocks noChangeArrowheads="1"/>
          </p:cNvSpPr>
          <p:nvPr/>
        </p:nvSpPr>
        <p:spPr bwMode="invGray">
          <a:xfrm>
            <a:off x="1938528" y="10668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class Auction</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int    id;</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u="sng" dirty="0" smtClean="0">
                <a:solidFill>
                  <a:srgbClr val="FFFF00"/>
                </a:solidFill>
                <a:latin typeface="Lucida Console" pitchFamily="49" charset="0"/>
                <a:cs typeface="Segoe UI" pitchFamily="34" charset="0"/>
              </a:rPr>
              <a:t>string cacheTitle;</a:t>
            </a:r>
            <a:r>
              <a:rPr lang="en-US" dirty="0" smtClean="0">
                <a:solidFill>
                  <a:srgbClr val="FFFF00"/>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void MethodA();</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r>
              <a:rPr lang="en-US" u="sng" dirty="0" smtClean="0">
                <a:solidFill>
                  <a:srgbClr val="FFFF00"/>
                </a:solidFill>
                <a:latin typeface="Lucida Console" pitchFamily="49" charset="0"/>
                <a:cs typeface="Segoe UI" pitchFamily="34" charset="0"/>
              </a:rPr>
              <a:t>void MethodB();</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Tree>
    <p:custDataLst>
      <p:tags r:id="rId1"/>
    </p:custDataLst>
    <p:extLst>
      <p:ext uri="{BB962C8B-B14F-4D97-AF65-F5344CB8AC3E}">
        <p14:creationId xmlns:p14="http://schemas.microsoft.com/office/powerpoint/2010/main" val="797854770"/>
      </p:ext>
    </p:extLst>
  </p:cSld>
  <p:clrMapOvr>
    <a:masterClrMapping/>
  </p:clrMapOvr>
  <p:transition advTm="15400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ppt_x</p:attrName>
                                        </p:attrNameLst>
                                      </p:cBhvr>
                                      <p:tavLst>
                                        <p:tav tm="0">
                                          <p:val>
                                            <p:strVal val="#ppt_x-#ppt_w/2"/>
                                          </p:val>
                                        </p:tav>
                                        <p:tav tm="100000">
                                          <p:val>
                                            <p:strVal val="#ppt_x"/>
                                          </p:val>
                                        </p:tav>
                                      </p:tavLst>
                                    </p:anim>
                                    <p:anim calcmode="lin" valueType="num">
                                      <p:cBhvr>
                                        <p:cTn id="8" dur="500" fill="hold"/>
                                        <p:tgtEl>
                                          <p:spTgt spid="12"/>
                                        </p:tgtEl>
                                        <p:attrNameLst>
                                          <p:attrName>ppt_y</p:attrName>
                                        </p:attrNameLst>
                                      </p:cBhvr>
                                      <p:tavLst>
                                        <p:tav tm="0">
                                          <p:val>
                                            <p:strVal val="#ppt_y"/>
                                          </p:val>
                                        </p:tav>
                                        <p:tav tm="100000">
                                          <p:val>
                                            <p:strVal val="#ppt_y"/>
                                          </p:val>
                                        </p:tav>
                                      </p:tavLst>
                                    </p:anim>
                                    <p:anim calcmode="lin" valueType="num">
                                      <p:cBhvr>
                                        <p:cTn id="9" dur="500" fill="hold"/>
                                        <p:tgtEl>
                                          <p:spTgt spid="12"/>
                                        </p:tgtEl>
                                        <p:attrNameLst>
                                          <p:attrName>ppt_w</p:attrName>
                                        </p:attrNameLst>
                                      </p:cBhvr>
                                      <p:tavLst>
                                        <p:tav tm="0">
                                          <p:val>
                                            <p:fltVal val="0"/>
                                          </p:val>
                                        </p:tav>
                                        <p:tav tm="100000">
                                          <p:val>
                                            <p:strVal val="#ppt_w"/>
                                          </p:val>
                                        </p:tav>
                                      </p:tavLst>
                                    </p:anim>
                                    <p:anim calcmode="lin" valueType="num">
                                      <p:cBhvr>
                                        <p:cTn id="10" dur="5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7" presetClass="entr" presetSubtype="8"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p:cTn id="21" dur="500" fill="hold"/>
                                        <p:tgtEl>
                                          <p:spTgt spid="50"/>
                                        </p:tgtEl>
                                        <p:attrNameLst>
                                          <p:attrName>ppt_x</p:attrName>
                                        </p:attrNameLst>
                                      </p:cBhvr>
                                      <p:tavLst>
                                        <p:tav tm="0">
                                          <p:val>
                                            <p:strVal val="#ppt_x-#ppt_w/2"/>
                                          </p:val>
                                        </p:tav>
                                        <p:tav tm="100000">
                                          <p:val>
                                            <p:strVal val="#ppt_x"/>
                                          </p:val>
                                        </p:tav>
                                      </p:tavLst>
                                    </p:anim>
                                    <p:anim calcmode="lin" valueType="num">
                                      <p:cBhvr>
                                        <p:cTn id="22" dur="500" fill="hold"/>
                                        <p:tgtEl>
                                          <p:spTgt spid="50"/>
                                        </p:tgtEl>
                                        <p:attrNameLst>
                                          <p:attrName>ppt_y</p:attrName>
                                        </p:attrNameLst>
                                      </p:cBhvr>
                                      <p:tavLst>
                                        <p:tav tm="0">
                                          <p:val>
                                            <p:strVal val="#ppt_y"/>
                                          </p:val>
                                        </p:tav>
                                        <p:tav tm="100000">
                                          <p:val>
                                            <p:strVal val="#ppt_y"/>
                                          </p:val>
                                        </p:tav>
                                      </p:tavLst>
                                    </p:anim>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fade">
                                      <p:cBhvr>
                                        <p:cTn id="29" dur="500"/>
                                        <p:tgtEl>
                                          <p:spTgt spid="52"/>
                                        </p:tgtEl>
                                      </p:cBhvr>
                                    </p:animEffect>
                                  </p:childTnLst>
                                </p:cTn>
                              </p:par>
                              <p:par>
                                <p:cTn id="30" presetID="9" presetClass="emph" presetSubtype="0" grpId="1" nodeType="withEffect">
                                  <p:stCondLst>
                                    <p:cond delay="0"/>
                                  </p:stCondLst>
                                  <p:childTnLst>
                                    <p:set>
                                      <p:cBhvr rctx="PPT">
                                        <p:cTn id="31" dur="indefinite"/>
                                        <p:tgtEl>
                                          <p:spTgt spid="5"/>
                                        </p:tgtEl>
                                        <p:attrNameLst>
                                          <p:attrName>style.opacity</p:attrName>
                                        </p:attrNameLst>
                                      </p:cBhvr>
                                      <p:to>
                                        <p:strVal val="0.5"/>
                                      </p:to>
                                    </p:set>
                                    <p:animEffect filter="image" prLst="opacity: 0.5">
                                      <p:cBhvr rctx="IE">
                                        <p:cTn id="32" dur="indefinite"/>
                                        <p:tgtEl>
                                          <p:spTgt spid="5"/>
                                        </p:tgtEl>
                                      </p:cBhvr>
                                    </p:animEffect>
                                  </p:childTnLst>
                                </p:cTn>
                              </p:par>
                              <p:par>
                                <p:cTn id="33" presetID="9" presetClass="emph" presetSubtype="0" grpId="1" nodeType="withEffect">
                                  <p:stCondLst>
                                    <p:cond delay="0"/>
                                  </p:stCondLst>
                                  <p:childTnLst>
                                    <p:set>
                                      <p:cBhvr rctx="PPT">
                                        <p:cTn id="34" dur="indefinite"/>
                                        <p:tgtEl>
                                          <p:spTgt spid="6"/>
                                        </p:tgtEl>
                                        <p:attrNameLst>
                                          <p:attrName>style.opacity</p:attrName>
                                        </p:attrNameLst>
                                      </p:cBhvr>
                                      <p:to>
                                        <p:strVal val="0.5"/>
                                      </p:to>
                                    </p:set>
                                    <p:animEffect filter="image" prLst="opacity: 0.5">
                                      <p:cBhvr rctx="IE">
                                        <p:cTn id="35" dur="indefinite"/>
                                        <p:tgtEl>
                                          <p:spTgt spid="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500"/>
                                        <p:tgtEl>
                                          <p:spTgt spid="10"/>
                                        </p:tgtEl>
                                      </p:cBhvr>
                                    </p:animEffect>
                                  </p:childTnLst>
                                </p:cTn>
                              </p:par>
                              <p:par>
                                <p:cTn id="39" presetID="17" presetClass="entr" presetSubtype="8" fill="hold" grpId="0" nodeType="withEffect">
                                  <p:stCondLst>
                                    <p:cond delay="0"/>
                                  </p:stCondLst>
                                  <p:childTnLst>
                                    <p:set>
                                      <p:cBhvr>
                                        <p:cTn id="40" dur="1" fill="hold">
                                          <p:stCondLst>
                                            <p:cond delay="0"/>
                                          </p:stCondLst>
                                        </p:cTn>
                                        <p:tgtEl>
                                          <p:spTgt spid="51"/>
                                        </p:tgtEl>
                                        <p:attrNameLst>
                                          <p:attrName>style.visibility</p:attrName>
                                        </p:attrNameLst>
                                      </p:cBhvr>
                                      <p:to>
                                        <p:strVal val="visible"/>
                                      </p:to>
                                    </p:set>
                                    <p:anim calcmode="lin" valueType="num">
                                      <p:cBhvr>
                                        <p:cTn id="41" dur="500" fill="hold"/>
                                        <p:tgtEl>
                                          <p:spTgt spid="51"/>
                                        </p:tgtEl>
                                        <p:attrNameLst>
                                          <p:attrName>ppt_x</p:attrName>
                                        </p:attrNameLst>
                                      </p:cBhvr>
                                      <p:tavLst>
                                        <p:tav tm="0">
                                          <p:val>
                                            <p:strVal val="#ppt_x-#ppt_w/2"/>
                                          </p:val>
                                        </p:tav>
                                        <p:tav tm="100000">
                                          <p:val>
                                            <p:strVal val="#ppt_x"/>
                                          </p:val>
                                        </p:tav>
                                      </p:tavLst>
                                    </p:anim>
                                    <p:anim calcmode="lin" valueType="num">
                                      <p:cBhvr>
                                        <p:cTn id="42" dur="500" fill="hold"/>
                                        <p:tgtEl>
                                          <p:spTgt spid="51"/>
                                        </p:tgtEl>
                                        <p:attrNameLst>
                                          <p:attrName>ppt_y</p:attrName>
                                        </p:attrNameLst>
                                      </p:cBhvr>
                                      <p:tavLst>
                                        <p:tav tm="0">
                                          <p:val>
                                            <p:strVal val="#ppt_y"/>
                                          </p:val>
                                        </p:tav>
                                        <p:tav tm="100000">
                                          <p:val>
                                            <p:strVal val="#ppt_y"/>
                                          </p:val>
                                        </p:tav>
                                      </p:tavLst>
                                    </p:anim>
                                    <p:anim calcmode="lin" valueType="num">
                                      <p:cBhvr>
                                        <p:cTn id="43" dur="500" fill="hold"/>
                                        <p:tgtEl>
                                          <p:spTgt spid="51"/>
                                        </p:tgtEl>
                                        <p:attrNameLst>
                                          <p:attrName>ppt_w</p:attrName>
                                        </p:attrNameLst>
                                      </p:cBhvr>
                                      <p:tavLst>
                                        <p:tav tm="0">
                                          <p:val>
                                            <p:fltVal val="0"/>
                                          </p:val>
                                        </p:tav>
                                        <p:tav tm="100000">
                                          <p:val>
                                            <p:strVal val="#ppt_w"/>
                                          </p:val>
                                        </p:tav>
                                      </p:tavLst>
                                    </p:anim>
                                    <p:anim calcmode="lin" valueType="num">
                                      <p:cBhvr>
                                        <p:cTn id="44" dur="500" fill="hold"/>
                                        <p:tgtEl>
                                          <p:spTgt spid="51"/>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par>
                                <p:cTn id="50" presetID="9" presetClass="emph" presetSubtype="0" grpId="1" nodeType="withEffect">
                                  <p:stCondLst>
                                    <p:cond delay="0"/>
                                  </p:stCondLst>
                                  <p:childTnLst>
                                    <p:set>
                                      <p:cBhvr rctx="PPT">
                                        <p:cTn id="51" dur="indefinite"/>
                                        <p:tgtEl>
                                          <p:spTgt spid="52"/>
                                        </p:tgtEl>
                                        <p:attrNameLst>
                                          <p:attrName>style.opacity</p:attrName>
                                        </p:attrNameLst>
                                      </p:cBhvr>
                                      <p:to>
                                        <p:strVal val="0.5"/>
                                      </p:to>
                                    </p:set>
                                    <p:animEffect filter="image" prLst="opacity: 0.5">
                                      <p:cBhvr rctx="IE">
                                        <p:cTn id="52" dur="indefinite"/>
                                        <p:tgtEl>
                                          <p:spTgt spid="52"/>
                                        </p:tgtEl>
                                      </p:cBhvr>
                                    </p:animEffect>
                                  </p:childTnLst>
                                </p:cTn>
                              </p:par>
                              <p:par>
                                <p:cTn id="53" presetID="9" presetClass="emph" presetSubtype="0" grpId="1" nodeType="withEffect">
                                  <p:stCondLst>
                                    <p:cond delay="0"/>
                                  </p:stCondLst>
                                  <p:childTnLst>
                                    <p:set>
                                      <p:cBhvr rctx="PPT">
                                        <p:cTn id="54" dur="indefinite"/>
                                        <p:tgtEl>
                                          <p:spTgt spid="10"/>
                                        </p:tgtEl>
                                        <p:attrNameLst>
                                          <p:attrName>style.opacity</p:attrName>
                                        </p:attrNameLst>
                                      </p:cBhvr>
                                      <p:to>
                                        <p:strVal val="0.5"/>
                                      </p:to>
                                    </p:set>
                                    <p:animEffect filter="image" prLst="opacity: 0.5">
                                      <p:cBhvr rctx="IE">
                                        <p:cTn id="55" dur="indefinite"/>
                                        <p:tgtEl>
                                          <p:spTgt spid="10"/>
                                        </p:tgtEl>
                                      </p:cBhvr>
                                    </p:animEffect>
                                  </p:childTnLst>
                                </p:cTn>
                              </p:par>
                              <p:par>
                                <p:cTn id="56" presetID="9" presetClass="emph" presetSubtype="0" grpId="2" nodeType="withEffect">
                                  <p:stCondLst>
                                    <p:cond delay="0"/>
                                  </p:stCondLst>
                                  <p:childTnLst>
                                    <p:set>
                                      <p:cBhvr rctx="PPT">
                                        <p:cTn id="57" dur="indefinite"/>
                                        <p:tgtEl>
                                          <p:spTgt spid="5"/>
                                        </p:tgtEl>
                                        <p:attrNameLst>
                                          <p:attrName>style.opacity</p:attrName>
                                        </p:attrNameLst>
                                      </p:cBhvr>
                                      <p:to>
                                        <p:strVal val="0.25"/>
                                      </p:to>
                                    </p:set>
                                    <p:animEffect filter="image" prLst="opacity: 0.25">
                                      <p:cBhvr rctx="IE">
                                        <p:cTn id="58" dur="indefinite"/>
                                        <p:tgtEl>
                                          <p:spTgt spid="5"/>
                                        </p:tgtEl>
                                      </p:cBhvr>
                                    </p:animEffect>
                                  </p:childTnLst>
                                </p:cTn>
                              </p:par>
                              <p:par>
                                <p:cTn id="59" presetID="9" presetClass="emph" presetSubtype="0" grpId="2" nodeType="withEffect">
                                  <p:stCondLst>
                                    <p:cond delay="0"/>
                                  </p:stCondLst>
                                  <p:childTnLst>
                                    <p:set>
                                      <p:cBhvr rctx="PPT">
                                        <p:cTn id="60" dur="indefinite"/>
                                        <p:tgtEl>
                                          <p:spTgt spid="6"/>
                                        </p:tgtEl>
                                        <p:attrNameLst>
                                          <p:attrName>style.opacity</p:attrName>
                                        </p:attrNameLst>
                                      </p:cBhvr>
                                      <p:to>
                                        <p:strVal val="0.25"/>
                                      </p:to>
                                    </p:set>
                                    <p:animEffect filter="image" prLst="opacity: 0.25">
                                      <p:cBhvr rctx="IE">
                                        <p:cTn id="61" dur="indefinite"/>
                                        <p:tgtEl>
                                          <p:spTgt spid="6"/>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54"/>
                                        </p:tgtEl>
                                        <p:attrNameLst>
                                          <p:attrName>style.visibility</p:attrName>
                                        </p:attrNameLst>
                                      </p:cBhvr>
                                      <p:to>
                                        <p:strVal val="visible"/>
                                      </p:to>
                                    </p:set>
                                    <p:animEffect transition="in" filter="fade">
                                      <p:cBhvr>
                                        <p:cTn id="64" dur="500"/>
                                        <p:tgtEl>
                                          <p:spTgt spid="54"/>
                                        </p:tgtEl>
                                      </p:cBhvr>
                                    </p:animEffect>
                                  </p:childTnLst>
                                </p:cTn>
                              </p:par>
                              <p:par>
                                <p:cTn id="65" presetID="17" presetClass="entr" presetSubtype="8"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anim calcmode="lin" valueType="num">
                                      <p:cBhvr>
                                        <p:cTn id="67" dur="500" fill="hold"/>
                                        <p:tgtEl>
                                          <p:spTgt spid="53"/>
                                        </p:tgtEl>
                                        <p:attrNameLst>
                                          <p:attrName>ppt_x</p:attrName>
                                        </p:attrNameLst>
                                      </p:cBhvr>
                                      <p:tavLst>
                                        <p:tav tm="0">
                                          <p:val>
                                            <p:strVal val="#ppt_x-#ppt_w/2"/>
                                          </p:val>
                                        </p:tav>
                                        <p:tav tm="100000">
                                          <p:val>
                                            <p:strVal val="#ppt_x"/>
                                          </p:val>
                                        </p:tav>
                                      </p:tavLst>
                                    </p:anim>
                                    <p:anim calcmode="lin" valueType="num">
                                      <p:cBhvr>
                                        <p:cTn id="68" dur="500" fill="hold"/>
                                        <p:tgtEl>
                                          <p:spTgt spid="53"/>
                                        </p:tgtEl>
                                        <p:attrNameLst>
                                          <p:attrName>ppt_y</p:attrName>
                                        </p:attrNameLst>
                                      </p:cBhvr>
                                      <p:tavLst>
                                        <p:tav tm="0">
                                          <p:val>
                                            <p:strVal val="#ppt_y"/>
                                          </p:val>
                                        </p:tav>
                                        <p:tav tm="100000">
                                          <p:val>
                                            <p:strVal val="#ppt_y"/>
                                          </p:val>
                                        </p:tav>
                                      </p:tavLst>
                                    </p:anim>
                                    <p:anim calcmode="lin" valueType="num">
                                      <p:cBhvr>
                                        <p:cTn id="69" dur="500" fill="hold"/>
                                        <p:tgtEl>
                                          <p:spTgt spid="53"/>
                                        </p:tgtEl>
                                        <p:attrNameLst>
                                          <p:attrName>ppt_w</p:attrName>
                                        </p:attrNameLst>
                                      </p:cBhvr>
                                      <p:tavLst>
                                        <p:tav tm="0">
                                          <p:val>
                                            <p:fltVal val="0"/>
                                          </p:val>
                                        </p:tav>
                                        <p:tav tm="100000">
                                          <p:val>
                                            <p:strVal val="#ppt_w"/>
                                          </p:val>
                                        </p:tav>
                                      </p:tavLst>
                                    </p:anim>
                                    <p:anim calcmode="lin" valueType="num">
                                      <p:cBhvr>
                                        <p:cTn id="70" dur="500" fill="hold"/>
                                        <p:tgtEl>
                                          <p:spTgt spid="5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5" grpId="0" animBg="1"/>
      <p:bldP spid="5" grpId="1" animBg="1"/>
      <p:bldP spid="5" grpId="2" animBg="1"/>
      <p:bldP spid="12" grpId="0" animBg="1"/>
      <p:bldP spid="50" grpId="0" animBg="1"/>
      <p:bldP spid="51" grpId="0" animBg="1"/>
      <p:bldP spid="53" grpId="0" animBg="1"/>
      <p:bldP spid="52" grpId="0" animBg="1"/>
      <p:bldP spid="52" grpId="1" animBg="1"/>
      <p:bldP spid="54" grpId="0" animBg="1"/>
      <p:bldP spid="10" grpId="0" animBg="1"/>
      <p:bldP spid="10" grpId="1"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olded Corner 63"/>
          <p:cNvSpPr/>
          <p:nvPr/>
        </p:nvSpPr>
        <p:spPr bwMode="auto">
          <a:xfrm>
            <a:off x="2057400" y="4228675"/>
            <a:ext cx="3990109" cy="1737360"/>
          </a:xfrm>
          <a:prstGeom prst="foldedCorner">
            <a:avLst>
              <a:gd name="adj" fmla="val 26715"/>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nSpc>
                <a:spcPct val="85000"/>
              </a:lnSpc>
              <a:spcBef>
                <a:spcPct val="20000"/>
              </a:spcBef>
            </a:pPr>
            <a:r>
              <a:rPr lang="en-US" sz="1400" dirty="0" smtClean="0">
                <a:solidFill>
                  <a:srgbClr val="0000FF"/>
                </a:solidFill>
                <a:latin typeface="Lucida Console" pitchFamily="49" charset="0"/>
                <a:cs typeface="Segoe UI" pitchFamily="34" charset="0"/>
              </a:rPr>
              <a:t>CREATE TABLE </a:t>
            </a:r>
            <a:r>
              <a:rPr lang="en-US" sz="1400" dirty="0" err="1" smtClean="0">
                <a:solidFill>
                  <a:srgbClr val="0000FF"/>
                </a:solidFill>
                <a:latin typeface="Lucida Console" pitchFamily="49" charset="0"/>
                <a:cs typeface="Segoe UI" pitchFamily="34" charset="0"/>
              </a:rPr>
              <a:t>dbo.Auction</a:t>
            </a:r>
            <a:endParaRPr lang="en-US" sz="1400" dirty="0" smtClean="0">
              <a:solidFill>
                <a:srgbClr val="0000FF"/>
              </a:solidFill>
              <a:latin typeface="Lucida Console" pitchFamily="49" charset="0"/>
              <a:cs typeface="Segoe UI" pitchFamily="34" charset="0"/>
            </a:endParaRPr>
          </a:p>
          <a:p>
            <a:pPr>
              <a:lnSpc>
                <a:spcPct val="85000"/>
              </a:lnSpc>
              <a:spcBef>
                <a:spcPct val="20000"/>
              </a:spcBef>
            </a:pPr>
            <a:r>
              <a:rPr lang="en-US" sz="1400" dirty="0" smtClean="0">
                <a:solidFill>
                  <a:srgbClr val="0000FF"/>
                </a:solidFill>
                <a:latin typeface="Lucida Console" pitchFamily="49" charset="0"/>
                <a:cs typeface="Segoe UI" pitchFamily="34" charset="0"/>
              </a:rPr>
              <a:t>( </a:t>
            </a:r>
          </a:p>
          <a:p>
            <a:pPr>
              <a:lnSpc>
                <a:spcPct val="85000"/>
              </a:lnSpc>
              <a:spcBef>
                <a:spcPct val="20000"/>
              </a:spcBef>
            </a:pPr>
            <a:r>
              <a:rPr lang="en-US" sz="1400" dirty="0" smtClean="0">
                <a:solidFill>
                  <a:srgbClr val="0000FF"/>
                </a:solidFill>
                <a:latin typeface="Lucida Console" pitchFamily="49" charset="0"/>
                <a:cs typeface="Segoe UI" pitchFamily="34" charset="0"/>
              </a:rPr>
              <a:t> id    INT NOT NULL PRIMARY KEY,</a:t>
            </a:r>
          </a:p>
          <a:p>
            <a:pPr>
              <a:lnSpc>
                <a:spcPct val="85000"/>
              </a:lnSpc>
              <a:spcBef>
                <a:spcPct val="20000"/>
              </a:spcBef>
            </a:pPr>
            <a:r>
              <a:rPr lang="en-US" sz="1400" dirty="0" smtClean="0">
                <a:solidFill>
                  <a:srgbClr val="0000FF"/>
                </a:solidFill>
                <a:latin typeface="Lucida Console" pitchFamily="49" charset="0"/>
                <a:cs typeface="Segoe UI" pitchFamily="34" charset="0"/>
              </a:rPr>
              <a:t> name  VARCHAR(25) NOT NULL UNIQUE,</a:t>
            </a:r>
          </a:p>
          <a:p>
            <a:pPr>
              <a:lnSpc>
                <a:spcPct val="85000"/>
              </a:lnSpc>
              <a:spcBef>
                <a:spcPct val="20000"/>
              </a:spcBef>
            </a:pPr>
            <a:r>
              <a:rPr lang="en-US" sz="1400" dirty="0" smtClean="0">
                <a:solidFill>
                  <a:srgbClr val="0000FF"/>
                </a:solidFill>
                <a:latin typeface="Lucida Console" pitchFamily="49" charset="0"/>
                <a:cs typeface="Segoe UI" pitchFamily="34" charset="0"/>
              </a:rPr>
              <a:t> start DATETIME NULL,</a:t>
            </a:r>
          </a:p>
          <a:p>
            <a:pPr>
              <a:lnSpc>
                <a:spcPct val="85000"/>
              </a:lnSpc>
              <a:spcBef>
                <a:spcPct val="20000"/>
              </a:spcBef>
            </a:pPr>
            <a:r>
              <a:rPr lang="en-US" sz="1400" dirty="0" smtClean="0">
                <a:solidFill>
                  <a:srgbClr val="0000FF"/>
                </a:solidFill>
                <a:latin typeface="Lucida Console" pitchFamily="49" charset="0"/>
                <a:cs typeface="Segoe UI" pitchFamily="34" charset="0"/>
              </a:rPr>
              <a:t> len   INT NULL</a:t>
            </a:r>
          </a:p>
          <a:p>
            <a:pPr>
              <a:lnSpc>
                <a:spcPct val="85000"/>
              </a:lnSpc>
              <a:spcBef>
                <a:spcPct val="20000"/>
              </a:spcBef>
            </a:pPr>
            <a:r>
              <a:rPr lang="en-US" sz="1400" dirty="0" smtClean="0">
                <a:solidFill>
                  <a:srgbClr val="0000FF"/>
                </a:solidFill>
                <a:latin typeface="Lucida Console" pitchFamily="49" charset="0"/>
                <a:cs typeface="Segoe UI" pitchFamily="34" charset="0"/>
              </a:rPr>
              <a:t>)</a:t>
            </a:r>
          </a:p>
        </p:txBody>
      </p:sp>
      <p:sp>
        <p:nvSpPr>
          <p:cNvPr id="5" name="AutoShape 38"/>
          <p:cNvSpPr>
            <a:spLocks noChangeArrowheads="1"/>
          </p:cNvSpPr>
          <p:nvPr/>
        </p:nvSpPr>
        <p:spPr bwMode="invGray">
          <a:xfrm>
            <a:off x="603504" y="1066800"/>
            <a:ext cx="5257800" cy="2286601"/>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start DATETIME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len   INT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endParaRPr lang="en-US" dirty="0">
              <a:solidFill>
                <a:srgbClr val="FFFFFF">
                  <a:alpha val="100000"/>
                </a:srgbClr>
              </a:solidFill>
              <a:latin typeface="Lucida Console" pitchFamily="49" charset="0"/>
              <a:cs typeface="Segoe UI" pitchFamily="34" charset="0"/>
            </a:endParaRPr>
          </a:p>
        </p:txBody>
      </p:sp>
      <p:sp>
        <p:nvSpPr>
          <p:cNvPr id="52" name="AutoShape 38"/>
          <p:cNvSpPr>
            <a:spLocks noChangeArrowheads="1"/>
          </p:cNvSpPr>
          <p:nvPr/>
        </p:nvSpPr>
        <p:spPr bwMode="invGray">
          <a:xfrm>
            <a:off x="1271016" y="10668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 </a:t>
            </a:r>
            <a:r>
              <a:rPr lang="en-US" u="sng" dirty="0" smtClean="0">
                <a:solidFill>
                  <a:srgbClr val="FFFF00"/>
                </a:solidFill>
                <a:latin typeface="Lucida Console" pitchFamily="49" charset="0"/>
                <a:cs typeface="Segoe UI" pitchFamily="34" charset="0"/>
              </a:rPr>
              <a:t>PRIMARY KEY</a:t>
            </a:r>
            <a:r>
              <a:rPr lang="en-US" dirty="0" smtClean="0">
                <a:solidFill>
                  <a:srgbClr val="FFFFFF">
                    <a:alpha val="100000"/>
                  </a:srgbClr>
                </a:solidFill>
                <a:latin typeface="Lucida Console" pitchFamily="49" charset="0"/>
                <a:cs typeface="Segoe UI" pitchFamily="34" charset="0"/>
              </a:rPr>
              <a:t>,</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start DATETIME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len   INT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p>
          <a:p>
            <a:pPr lvl="0">
              <a:lnSpc>
                <a:spcPct val="85000"/>
              </a:lnSpc>
              <a:spcBef>
                <a:spcPct val="20000"/>
              </a:spcBef>
            </a:pPr>
            <a:endParaRPr lang="en-US" sz="2400" dirty="0">
              <a:latin typeface="Lucida Console" pitchFamily="49" charset="0"/>
              <a:cs typeface="Segoe UI" pitchFamily="34" charset="0"/>
            </a:endParaRPr>
          </a:p>
        </p:txBody>
      </p:sp>
      <p:grpSp>
        <p:nvGrpSpPr>
          <p:cNvPr id="3" name="Group 10"/>
          <p:cNvGrpSpPr>
            <a:grpSpLocks/>
          </p:cNvGrpSpPr>
          <p:nvPr/>
        </p:nvGrpSpPr>
        <p:grpSpPr bwMode="auto">
          <a:xfrm>
            <a:off x="7340085" y="4038819"/>
            <a:ext cx="1663700" cy="2184401"/>
            <a:chOff x="4626" y="371"/>
            <a:chExt cx="1048" cy="1376"/>
          </a:xfrm>
        </p:grpSpPr>
        <p:pic>
          <p:nvPicPr>
            <p:cNvPr id="56" name="Picture 11"/>
            <p:cNvPicPr>
              <a:picLocks noChangeAspect="1" noChangeArrowheads="1"/>
            </p:cNvPicPr>
            <p:nvPr/>
          </p:nvPicPr>
          <p:blipFill>
            <a:blip r:embed="rId4"/>
            <a:srcRect/>
            <a:stretch>
              <a:fillRect/>
            </a:stretch>
          </p:blipFill>
          <p:spPr bwMode="auto">
            <a:xfrm>
              <a:off x="4792" y="764"/>
              <a:ext cx="655" cy="983"/>
            </a:xfrm>
            <a:prstGeom prst="rect">
              <a:avLst/>
            </a:prstGeom>
            <a:noFill/>
            <a:ln w="9525" cap="flat" cmpd="sng" algn="ctr">
              <a:noFill/>
              <a:prstDash val="solid"/>
              <a:miter lim="800000"/>
              <a:headEnd type="none" w="med" len="med"/>
              <a:tailEnd type="none" w="med" len="med"/>
            </a:ln>
            <a:effectLst/>
          </p:spPr>
        </p:pic>
        <p:sp>
          <p:nvSpPr>
            <p:cNvPr id="57" name="Text Box 12"/>
            <p:cNvSpPr txBox="1">
              <a:spLocks noChangeArrowheads="1"/>
            </p:cNvSpPr>
            <p:nvPr/>
          </p:nvSpPr>
          <p:spPr bwMode="auto">
            <a:xfrm>
              <a:off x="4626" y="371"/>
              <a:ext cx="1048" cy="446"/>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latin typeface="Arial"/>
                </a:rPr>
                <a:t>Incremental</a:t>
              </a:r>
              <a:br>
                <a:rPr lang="en-US" sz="2000" b="1" dirty="0" smtClean="0">
                  <a:solidFill>
                    <a:schemeClr val="tx1">
                      <a:alpha val="100000"/>
                    </a:schemeClr>
                  </a:solidFill>
                  <a:latin typeface="Arial"/>
                </a:rPr>
              </a:br>
              <a:r>
                <a:rPr lang="en-US" sz="2000" b="1" dirty="0" smtClean="0">
                  <a:solidFill>
                    <a:schemeClr val="tx1">
                      <a:alpha val="100000"/>
                    </a:schemeClr>
                  </a:solidFill>
                  <a:latin typeface="Arial"/>
                </a:rPr>
                <a:t>Deployment</a:t>
              </a:r>
              <a:endParaRPr lang="en-US" dirty="0"/>
            </a:p>
          </p:txBody>
        </p:sp>
      </p:grpSp>
      <p:grpSp>
        <p:nvGrpSpPr>
          <p:cNvPr id="4" name="Group 60"/>
          <p:cNvGrpSpPr/>
          <p:nvPr/>
        </p:nvGrpSpPr>
        <p:grpSpPr>
          <a:xfrm>
            <a:off x="7411634" y="1175356"/>
            <a:ext cx="1558925" cy="1963738"/>
            <a:chOff x="9406688" y="3262969"/>
            <a:chExt cx="1558925" cy="1963738"/>
          </a:xfrm>
        </p:grpSpPr>
        <p:pic>
          <p:nvPicPr>
            <p:cNvPr id="58" name="Picture 11"/>
            <p:cNvPicPr>
              <a:picLocks noChangeAspect="1" noChangeArrowheads="1"/>
            </p:cNvPicPr>
            <p:nvPr/>
          </p:nvPicPr>
          <p:blipFill>
            <a:blip r:embed="rId4">
              <a:duotone>
                <a:prstClr val="black"/>
                <a:schemeClr val="accent2">
                  <a:tint val="45000"/>
                  <a:satMod val="400000"/>
                </a:schemeClr>
              </a:duotone>
            </a:blip>
            <a:srcRect/>
            <a:stretch>
              <a:fillRect/>
            </a:stretch>
          </p:blipFill>
          <p:spPr bwMode="auto">
            <a:xfrm>
              <a:off x="9617826" y="3666194"/>
              <a:ext cx="1039813" cy="1560513"/>
            </a:xfrm>
            <a:prstGeom prst="rect">
              <a:avLst/>
            </a:prstGeom>
            <a:noFill/>
            <a:ln w="9525" cap="flat" cmpd="sng" algn="ctr">
              <a:noFill/>
              <a:prstDash val="solid"/>
              <a:miter lim="800000"/>
              <a:headEnd type="none" w="med" len="med"/>
              <a:tailEnd type="none" w="med" len="med"/>
            </a:ln>
            <a:effectLst/>
          </p:spPr>
        </p:pic>
        <p:sp>
          <p:nvSpPr>
            <p:cNvPr id="59" name="Text Box 12"/>
            <p:cNvSpPr txBox="1">
              <a:spLocks noChangeArrowheads="1"/>
            </p:cNvSpPr>
            <p:nvPr/>
          </p:nvSpPr>
          <p:spPr bwMode="auto">
            <a:xfrm>
              <a:off x="9406688" y="3262969"/>
              <a:ext cx="1558925" cy="707886"/>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latin typeface="Arial"/>
                </a:rPr>
                <a:t>Logical</a:t>
              </a:r>
              <a:br>
                <a:rPr lang="en-US" sz="2000" b="1" dirty="0" smtClean="0">
                  <a:solidFill>
                    <a:schemeClr val="tx1">
                      <a:alpha val="100000"/>
                    </a:schemeClr>
                  </a:solidFill>
                  <a:latin typeface="Arial"/>
                </a:rPr>
              </a:br>
              <a:r>
                <a:rPr lang="en-US" sz="2000" b="1" dirty="0" smtClean="0">
                  <a:solidFill>
                    <a:schemeClr val="tx1">
                      <a:alpha val="100000"/>
                    </a:schemeClr>
                  </a:solidFill>
                  <a:latin typeface="Arial"/>
                </a:rPr>
                <a:t>Database</a:t>
              </a:r>
              <a:endParaRPr lang="en-US" dirty="0"/>
            </a:p>
          </p:txBody>
        </p:sp>
        <p:pic>
          <p:nvPicPr>
            <p:cNvPr id="60" name="Picture 8"/>
            <p:cNvPicPr>
              <a:picLocks noChangeAspect="1" noChangeArrowheads="1"/>
            </p:cNvPicPr>
            <p:nvPr/>
          </p:nvPicPr>
          <p:blipFill>
            <a:blip r:embed="rId5" cstate="print"/>
            <a:srcRect/>
            <a:stretch>
              <a:fillRect/>
            </a:stretch>
          </p:blipFill>
          <p:spPr bwMode="auto">
            <a:xfrm>
              <a:off x="10171628" y="4631142"/>
              <a:ext cx="481013" cy="576263"/>
            </a:xfrm>
            <a:prstGeom prst="rect">
              <a:avLst/>
            </a:prstGeom>
            <a:noFill/>
            <a:ln w="9525" cap="flat" cmpd="sng" algn="ctr">
              <a:noFill/>
              <a:prstDash val="solid"/>
              <a:miter lim="800000"/>
              <a:headEnd type="none" w="med" len="med"/>
              <a:tailEnd type="none" w="med" len="med"/>
            </a:ln>
            <a:effectLst/>
          </p:spPr>
        </p:pic>
      </p:grpSp>
      <p:sp>
        <p:nvSpPr>
          <p:cNvPr id="2" name="Title 1"/>
          <p:cNvSpPr>
            <a:spLocks noGrp="1"/>
          </p:cNvSpPr>
          <p:nvPr>
            <p:ph type="title"/>
          </p:nvPr>
        </p:nvSpPr>
        <p:spPr>
          <a:xfrm>
            <a:off x="381000" y="230188"/>
            <a:ext cx="8382000" cy="997196"/>
          </a:xfrm>
        </p:spPr>
        <p:txBody>
          <a:bodyPr/>
          <a:lstStyle/>
          <a:p>
            <a:r>
              <a:rPr lang="en-US" dirty="0" smtClean="0"/>
              <a:t>Deployment</a:t>
            </a:r>
            <a:r>
              <a:rPr lang="en-US" sz="4400" dirty="0" smtClean="0"/>
              <a:t/>
            </a:r>
            <a:br>
              <a:rPr lang="en-US" sz="4400" dirty="0" smtClean="0"/>
            </a:br>
            <a:r>
              <a:rPr lang="en-US" dirty="0" smtClean="0"/>
              <a:t>The “Visual Studio” Approach</a:t>
            </a:r>
            <a:endParaRPr lang="en-US" dirty="0"/>
          </a:p>
        </p:txBody>
      </p:sp>
      <p:sp>
        <p:nvSpPr>
          <p:cNvPr id="12" name="Right Arrow 11"/>
          <p:cNvSpPr/>
          <p:nvPr/>
        </p:nvSpPr>
        <p:spPr bwMode="auto">
          <a:xfrm>
            <a:off x="109727" y="3479228"/>
            <a:ext cx="8513064" cy="454598"/>
          </a:xfrm>
          <a:prstGeom prst="rightArrow">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solidFill>
                  <a:schemeClr val="tx1"/>
                </a:solidFill>
                <a:effectLst/>
                <a:latin typeface="Segoe Semibold" pitchFamily="34" charset="0"/>
              </a:rPr>
              <a:t>Revision History</a:t>
            </a:r>
          </a:p>
        </p:txBody>
      </p:sp>
      <p:sp>
        <p:nvSpPr>
          <p:cNvPr id="54" name="AutoShape 38"/>
          <p:cNvSpPr>
            <a:spLocks noChangeArrowheads="1"/>
          </p:cNvSpPr>
          <p:nvPr/>
        </p:nvSpPr>
        <p:spPr bwMode="invGray">
          <a:xfrm>
            <a:off x="1938528" y="1066800"/>
            <a:ext cx="5257800" cy="2286000"/>
          </a:xfrm>
          <a:prstGeom prst="roundRect">
            <a:avLst>
              <a:gd name="adj" fmla="val 16667"/>
            </a:avLst>
          </a:prstGeom>
          <a:ln>
            <a:headEnd type="none" w="med" len="med"/>
            <a:tailEnd type="none" w="med" len="med"/>
          </a:ln>
        </p:spPr>
        <p:style>
          <a:lnRef idx="3">
            <a:schemeClr val="lt1"/>
          </a:lnRef>
          <a:fillRef idx="1">
            <a:schemeClr val="accent3"/>
          </a:fillRef>
          <a:effectRef idx="1">
            <a:schemeClr val="accent3"/>
          </a:effectRef>
          <a:fontRef idx="minor">
            <a:schemeClr val="lt1"/>
          </a:fontRef>
        </p:style>
        <p:txBody>
          <a:bodyPr vert="horz" wrap="square" lIns="91440" tIns="45720" rIns="91440" bIns="45720" anchor="t" anchorCtr="0" compatLnSpc="1">
            <a:noAutofit/>
          </a:bodyPr>
          <a:lstStyle/>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CREATE TABLE </a:t>
            </a:r>
            <a:r>
              <a:rPr lang="en-US" dirty="0" err="1" smtClean="0">
                <a:solidFill>
                  <a:srgbClr val="FFFFFF">
                    <a:alpha val="100000"/>
                  </a:srgbClr>
                </a:solidFill>
                <a:latin typeface="Lucida Console" pitchFamily="49" charset="0"/>
                <a:cs typeface="Segoe UI" pitchFamily="34" charset="0"/>
              </a:rPr>
              <a:t>dbo.Auction</a:t>
            </a:r>
            <a:endParaRPr lang="en-US" dirty="0" smtClean="0">
              <a:solidFill>
                <a:srgbClr val="FFFFFF">
                  <a:alpha val="100000"/>
                </a:srgbClr>
              </a:solidFill>
              <a:latin typeface="Lucida Console" pitchFamily="49" charset="0"/>
              <a:cs typeface="Segoe UI" pitchFamily="34" charset="0"/>
            </a:endParaRP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id    INT NOT NULL PRIMARY KEY,</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name  VARCHAR(25) NOT NULL </a:t>
            </a:r>
            <a:r>
              <a:rPr lang="en-US" u="sng" dirty="0" smtClean="0">
                <a:solidFill>
                  <a:srgbClr val="FFFF00"/>
                </a:solidFill>
                <a:latin typeface="Lucida Console" pitchFamily="49" charset="0"/>
                <a:cs typeface="Segoe UI" pitchFamily="34" charset="0"/>
              </a:rPr>
              <a:t>UNIQUE</a:t>
            </a:r>
            <a:r>
              <a:rPr lang="en-US" dirty="0" smtClean="0">
                <a:solidFill>
                  <a:srgbClr val="FFFFFF">
                    <a:alpha val="100000"/>
                  </a:srgbClr>
                </a:solidFill>
                <a:latin typeface="Lucida Console" pitchFamily="49" charset="0"/>
                <a:cs typeface="Segoe UI" pitchFamily="34" charset="0"/>
              </a:rPr>
              <a:t>,</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start DATETIME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 len   INT NULL</a:t>
            </a:r>
          </a:p>
          <a:p>
            <a:pPr>
              <a:lnSpc>
                <a:spcPct val="85000"/>
              </a:lnSpc>
              <a:spcBef>
                <a:spcPct val="20000"/>
              </a:spcBef>
            </a:pPr>
            <a:r>
              <a:rPr lang="en-US" dirty="0" smtClean="0">
                <a:solidFill>
                  <a:srgbClr val="FFFFFF">
                    <a:alpha val="100000"/>
                  </a:srgbClr>
                </a:solidFill>
                <a:latin typeface="Lucida Console" pitchFamily="49" charset="0"/>
                <a:cs typeface="Segoe UI" pitchFamily="34" charset="0"/>
              </a:rPr>
              <a:t>)</a:t>
            </a:r>
          </a:p>
        </p:txBody>
      </p:sp>
      <p:grpSp>
        <p:nvGrpSpPr>
          <p:cNvPr id="6" name="Group 10"/>
          <p:cNvGrpSpPr>
            <a:grpSpLocks/>
          </p:cNvGrpSpPr>
          <p:nvPr/>
        </p:nvGrpSpPr>
        <p:grpSpPr bwMode="auto">
          <a:xfrm>
            <a:off x="139644" y="4038819"/>
            <a:ext cx="1689100" cy="2184401"/>
            <a:chOff x="4618" y="371"/>
            <a:chExt cx="1064" cy="1376"/>
          </a:xfrm>
        </p:grpSpPr>
        <p:pic>
          <p:nvPicPr>
            <p:cNvPr id="62" name="Picture 11"/>
            <p:cNvPicPr>
              <a:picLocks noChangeAspect="1" noChangeArrowheads="1"/>
            </p:cNvPicPr>
            <p:nvPr/>
          </p:nvPicPr>
          <p:blipFill>
            <a:blip r:embed="rId4"/>
            <a:srcRect/>
            <a:stretch>
              <a:fillRect/>
            </a:stretch>
          </p:blipFill>
          <p:spPr bwMode="auto">
            <a:xfrm>
              <a:off x="4792" y="764"/>
              <a:ext cx="655" cy="983"/>
            </a:xfrm>
            <a:prstGeom prst="rect">
              <a:avLst/>
            </a:prstGeom>
            <a:noFill/>
            <a:ln w="9525" cap="flat" cmpd="sng" algn="ctr">
              <a:noFill/>
              <a:prstDash val="solid"/>
              <a:miter lim="800000"/>
              <a:headEnd type="none" w="med" len="med"/>
              <a:tailEnd type="none" w="med" len="med"/>
            </a:ln>
            <a:effectLst/>
          </p:spPr>
        </p:pic>
        <p:sp>
          <p:nvSpPr>
            <p:cNvPr id="63" name="Text Box 12"/>
            <p:cNvSpPr txBox="1">
              <a:spLocks noChangeArrowheads="1"/>
            </p:cNvSpPr>
            <p:nvPr/>
          </p:nvSpPr>
          <p:spPr bwMode="auto">
            <a:xfrm>
              <a:off x="4618" y="371"/>
              <a:ext cx="1064" cy="446"/>
            </a:xfrm>
            <a:prstGeom prst="rect">
              <a:avLst/>
            </a:prstGeom>
            <a:noFill/>
            <a:ln w="12700" cap="flat" cmpd="sng" algn="ctr">
              <a:noFill/>
              <a:prstDash val="solid"/>
              <a:miter lim="800000"/>
              <a:headEnd type="none" w="med" len="med"/>
              <a:tailEnd type="none" w="med" len="med"/>
            </a:ln>
            <a:effectLst>
              <a:outerShdw dist="35921" dir="2700000" algn="ctr" rotWithShape="0">
                <a:schemeClr val="bg2"/>
              </a:outerShdw>
            </a:effectLst>
          </p:spPr>
          <p:txBody>
            <a:bodyPr vert="horz" wrap="square" lIns="91440" tIns="45720" rIns="91440" bIns="45720" anchor="t" compatLnSpc="1">
              <a:spAutoFit/>
            </a:bodyPr>
            <a:lstStyle/>
            <a:p>
              <a:pPr algn="ctr" fontAlgn="base">
                <a:spcBef>
                  <a:spcPct val="0"/>
                </a:spcBef>
                <a:spcAft>
                  <a:spcPct val="0"/>
                </a:spcAft>
              </a:pPr>
              <a:r>
                <a:rPr lang="en-US" sz="2000" b="1" dirty="0" smtClean="0">
                  <a:solidFill>
                    <a:schemeClr val="tx1">
                      <a:alpha val="100000"/>
                    </a:schemeClr>
                  </a:solidFill>
                  <a:latin typeface="Arial"/>
                </a:rPr>
                <a:t>New</a:t>
              </a:r>
              <a:br>
                <a:rPr lang="en-US" sz="2000" b="1" dirty="0" smtClean="0">
                  <a:solidFill>
                    <a:schemeClr val="tx1">
                      <a:alpha val="100000"/>
                    </a:schemeClr>
                  </a:solidFill>
                  <a:latin typeface="Arial"/>
                </a:rPr>
              </a:br>
              <a:r>
                <a:rPr lang="en-US" sz="2000" b="1" dirty="0" smtClean="0">
                  <a:solidFill>
                    <a:schemeClr val="tx1">
                      <a:alpha val="100000"/>
                    </a:schemeClr>
                  </a:solidFill>
                  <a:latin typeface="Arial"/>
                </a:rPr>
                <a:t>Deployment</a:t>
              </a:r>
              <a:endParaRPr lang="en-US" dirty="0"/>
            </a:p>
          </p:txBody>
        </p:sp>
      </p:grpSp>
      <p:cxnSp>
        <p:nvCxnSpPr>
          <p:cNvPr id="70" name="Straight Arrow Connector 69"/>
          <p:cNvCxnSpPr/>
          <p:nvPr/>
        </p:nvCxnSpPr>
        <p:spPr bwMode="auto">
          <a:xfrm flipH="1">
            <a:off x="3886200" y="3183452"/>
            <a:ext cx="17420" cy="1076029"/>
          </a:xfrm>
          <a:prstGeom prst="straightConnector1">
            <a:avLst/>
          </a:prstGeom>
          <a:ln>
            <a:headEnd type="none" w="med" len="med"/>
            <a:tailEnd type="triangle" w="med" len="med"/>
          </a:ln>
        </p:spPr>
        <p:style>
          <a:lnRef idx="3">
            <a:schemeClr val="dk1"/>
          </a:lnRef>
          <a:fillRef idx="0">
            <a:schemeClr val="dk1"/>
          </a:fillRef>
          <a:effectRef idx="2">
            <a:schemeClr val="dk1"/>
          </a:effectRef>
          <a:fontRef idx="minor">
            <a:schemeClr val="tx1"/>
          </a:fontRef>
        </p:style>
      </p:cxnSp>
      <p:cxnSp>
        <p:nvCxnSpPr>
          <p:cNvPr id="75" name="Straight Arrow Connector 74"/>
          <p:cNvCxnSpPr/>
          <p:nvPr/>
        </p:nvCxnSpPr>
        <p:spPr bwMode="auto">
          <a:xfrm flipH="1">
            <a:off x="1066800" y="5412055"/>
            <a:ext cx="1128504" cy="0"/>
          </a:xfrm>
          <a:prstGeom prst="straightConnector1">
            <a:avLst/>
          </a:prstGeom>
          <a:ln>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77" name="Folded Corner 76"/>
          <p:cNvSpPr/>
          <p:nvPr/>
        </p:nvSpPr>
        <p:spPr bwMode="auto">
          <a:xfrm>
            <a:off x="3096491" y="4533475"/>
            <a:ext cx="3990109" cy="1737360"/>
          </a:xfrm>
          <a:prstGeom prst="foldedCorner">
            <a:avLst>
              <a:gd name="adj" fmla="val 26715"/>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a:lnSpc>
                <a:spcPct val="85000"/>
              </a:lnSpc>
              <a:spcBef>
                <a:spcPct val="20000"/>
              </a:spcBef>
            </a:pPr>
            <a:r>
              <a:rPr lang="en-US" sz="1400" dirty="0" smtClean="0">
                <a:solidFill>
                  <a:srgbClr val="0000FF"/>
                </a:solidFill>
                <a:latin typeface="Lucida Console" pitchFamily="49" charset="0"/>
                <a:cs typeface="Segoe UI" pitchFamily="34" charset="0"/>
              </a:rPr>
              <a:t>ALTER TABLE </a:t>
            </a:r>
            <a:r>
              <a:rPr lang="en-US" sz="1400" dirty="0" err="1" smtClean="0">
                <a:solidFill>
                  <a:srgbClr val="0000FF"/>
                </a:solidFill>
                <a:latin typeface="Lucida Console" pitchFamily="49" charset="0"/>
                <a:cs typeface="Segoe UI" pitchFamily="34" charset="0"/>
              </a:rPr>
              <a:t>dbo.Auction</a:t>
            </a:r>
            <a:r>
              <a:rPr lang="en-US" sz="1400" dirty="0" smtClean="0">
                <a:solidFill>
                  <a:srgbClr val="0000FF"/>
                </a:solidFill>
                <a:latin typeface="Lucida Console" pitchFamily="49" charset="0"/>
                <a:cs typeface="Segoe UI" pitchFamily="34" charset="0"/>
              </a:rPr>
              <a:t> </a:t>
            </a:r>
          </a:p>
          <a:p>
            <a:pPr>
              <a:lnSpc>
                <a:spcPct val="85000"/>
              </a:lnSpc>
              <a:spcBef>
                <a:spcPct val="20000"/>
              </a:spcBef>
            </a:pPr>
            <a:r>
              <a:rPr lang="en-US" sz="1400" dirty="0" smtClean="0">
                <a:solidFill>
                  <a:srgbClr val="0000FF"/>
                </a:solidFill>
                <a:latin typeface="Lucida Console" pitchFamily="49" charset="0"/>
                <a:cs typeface="Segoe UI" pitchFamily="34" charset="0"/>
              </a:rPr>
              <a:t> WITH CHECK ADD CONSTRAINT</a:t>
            </a:r>
          </a:p>
          <a:p>
            <a:pPr>
              <a:lnSpc>
                <a:spcPct val="85000"/>
              </a:lnSpc>
              <a:spcBef>
                <a:spcPct val="20000"/>
              </a:spcBef>
            </a:pPr>
            <a:r>
              <a:rPr lang="en-US" sz="1400" dirty="0" smtClean="0">
                <a:solidFill>
                  <a:srgbClr val="0000FF"/>
                </a:solidFill>
                <a:latin typeface="Lucida Console" pitchFamily="49" charset="0"/>
                <a:cs typeface="Segoe UI" pitchFamily="34" charset="0"/>
              </a:rPr>
              <a:t>  Au_SK UNIQUE (name)</a:t>
            </a:r>
          </a:p>
        </p:txBody>
      </p:sp>
      <p:cxnSp>
        <p:nvCxnSpPr>
          <p:cNvPr id="78" name="Straight Arrow Connector 77"/>
          <p:cNvCxnSpPr/>
          <p:nvPr/>
        </p:nvCxnSpPr>
        <p:spPr bwMode="auto">
          <a:xfrm flipH="1">
            <a:off x="4402180" y="3183453"/>
            <a:ext cx="17420" cy="1430042"/>
          </a:xfrm>
          <a:prstGeom prst="straightConnector1">
            <a:avLst/>
          </a:prstGeom>
          <a:ln>
            <a:headEnd type="none" w="med" len="med"/>
            <a:tailEnd type="triangle" w="med" len="med"/>
          </a:ln>
        </p:spPr>
        <p:style>
          <a:lnRef idx="3">
            <a:schemeClr val="dk1"/>
          </a:lnRef>
          <a:fillRef idx="0">
            <a:schemeClr val="dk1"/>
          </a:fillRef>
          <a:effectRef idx="2">
            <a:schemeClr val="dk1"/>
          </a:effectRef>
          <a:fontRef idx="minor">
            <a:schemeClr val="tx1"/>
          </a:fontRef>
        </p:style>
      </p:cxnSp>
      <p:cxnSp>
        <p:nvCxnSpPr>
          <p:cNvPr id="82" name="Straight Arrow Connector 81"/>
          <p:cNvCxnSpPr/>
          <p:nvPr/>
        </p:nvCxnSpPr>
        <p:spPr bwMode="auto">
          <a:xfrm>
            <a:off x="6934200" y="5636499"/>
            <a:ext cx="1066800" cy="0"/>
          </a:xfrm>
          <a:prstGeom prst="straightConnector1">
            <a:avLst/>
          </a:prstGeom>
          <a:ln>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30" name="Right Arrow 29"/>
          <p:cNvSpPr/>
          <p:nvPr/>
        </p:nvSpPr>
        <p:spPr bwMode="auto">
          <a:xfrm>
            <a:off x="109728" y="3472506"/>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marR="0" indent="0" fontAlgn="base">
              <a:lnSpc>
                <a:spcPct val="100000"/>
              </a:lnSpc>
              <a:spcBef>
                <a:spcPct val="0"/>
              </a:spcBef>
              <a:spcAft>
                <a:spcPct val="0"/>
              </a:spcAft>
              <a:buClrTx/>
              <a:buSzTx/>
              <a:buFontTx/>
              <a:buNone/>
              <a:tabLst/>
            </a:pPr>
            <a:r>
              <a:rPr lang="en-US" b="1" dirty="0">
                <a:solidFill>
                  <a:schemeClr val="tx1"/>
                </a:solidFill>
              </a:rPr>
              <a:t>V 1</a:t>
            </a:r>
          </a:p>
        </p:txBody>
      </p:sp>
      <p:sp>
        <p:nvSpPr>
          <p:cNvPr id="31" name="Right Arrow 30"/>
          <p:cNvSpPr/>
          <p:nvPr/>
        </p:nvSpPr>
        <p:spPr bwMode="auto">
          <a:xfrm>
            <a:off x="831221" y="3476490"/>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2</a:t>
            </a:r>
          </a:p>
        </p:txBody>
      </p:sp>
      <p:sp>
        <p:nvSpPr>
          <p:cNvPr id="32" name="Right Arrow 31"/>
          <p:cNvSpPr/>
          <p:nvPr/>
        </p:nvSpPr>
        <p:spPr bwMode="auto">
          <a:xfrm>
            <a:off x="1557192" y="3476490"/>
            <a:ext cx="685800" cy="461319"/>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vert="horz" wrap="none" lIns="91440" tIns="45720" rIns="91440" bIns="45720" numCol="1" rtlCol="0" anchor="ctr" anchorCtr="0" compatLnSpc="1">
            <a:prstTxWarp prst="textNoShape">
              <a:avLst/>
            </a:prstTxWarp>
          </a:bodyPr>
          <a:lstStyle/>
          <a:p>
            <a:pPr fontAlgn="base">
              <a:spcBef>
                <a:spcPct val="0"/>
              </a:spcBef>
              <a:spcAft>
                <a:spcPct val="0"/>
              </a:spcAft>
            </a:pPr>
            <a:r>
              <a:rPr lang="en-US" b="1" dirty="0">
                <a:solidFill>
                  <a:schemeClr val="tx1"/>
                </a:solidFill>
              </a:rPr>
              <a:t>V 3</a:t>
            </a:r>
          </a:p>
        </p:txBody>
      </p:sp>
    </p:spTree>
    <p:custDataLst>
      <p:tags r:id="rId1"/>
    </p:custDataLst>
    <p:extLst>
      <p:ext uri="{BB962C8B-B14F-4D97-AF65-F5344CB8AC3E}">
        <p14:creationId xmlns:p14="http://schemas.microsoft.com/office/powerpoint/2010/main" val="2894914026"/>
      </p:ext>
    </p:extLst>
  </p:cSld>
  <p:clrMapOvr>
    <a:masterClrMapping/>
  </p:clrMapOvr>
  <p:transition advTm="114968">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rctx="PPT">
                                        <p:cTn id="6" dur="indefinite"/>
                                        <p:tgtEl>
                                          <p:spTgt spid="5"/>
                                        </p:tgtEl>
                                        <p:attrNameLst>
                                          <p:attrName>style.opacity</p:attrName>
                                        </p:attrNameLst>
                                      </p:cBhvr>
                                      <p:to>
                                        <p:strVal val="0.1"/>
                                      </p:to>
                                    </p:set>
                                    <p:animEffect filter="image" prLst="opacity: 0.1">
                                      <p:cBhvr rctx="IE">
                                        <p:cTn id="7" dur="indefinite"/>
                                        <p:tgtEl>
                                          <p:spTgt spid="5"/>
                                        </p:tgtEl>
                                      </p:cBhvr>
                                    </p:animEffect>
                                  </p:childTnLst>
                                </p:cTn>
                              </p:par>
                              <p:par>
                                <p:cTn id="8" presetID="9" presetClass="emph" presetSubtype="0" grpId="0" nodeType="withEffect">
                                  <p:stCondLst>
                                    <p:cond delay="0"/>
                                  </p:stCondLst>
                                  <p:childTnLst>
                                    <p:set>
                                      <p:cBhvr rctx="PPT">
                                        <p:cTn id="9" dur="indefinite"/>
                                        <p:tgtEl>
                                          <p:spTgt spid="52"/>
                                        </p:tgtEl>
                                        <p:attrNameLst>
                                          <p:attrName>style.opacity</p:attrName>
                                        </p:attrNameLst>
                                      </p:cBhvr>
                                      <p:to>
                                        <p:strVal val="0.3"/>
                                      </p:to>
                                    </p:set>
                                    <p:animEffect filter="image" prLst="opacity: 0.3">
                                      <p:cBhvr rctx="IE">
                                        <p:cTn id="10" dur="indefinite"/>
                                        <p:tgtEl>
                                          <p:spTgt spid="52"/>
                                        </p:tgtEl>
                                      </p:cBhvr>
                                    </p:animEffect>
                                  </p:childTnLst>
                                </p:cTn>
                              </p:par>
                            </p:childTnLst>
                          </p:cTn>
                        </p:par>
                      </p:childTnLst>
                    </p:cTn>
                  </p:par>
                  <p:par>
                    <p:cTn id="11" fill="hold">
                      <p:stCondLst>
                        <p:cond delay="indefinite"/>
                      </p:stCondLst>
                      <p:childTnLst>
                        <p:par>
                          <p:cTn id="12" fill="hold">
                            <p:stCondLst>
                              <p:cond delay="0"/>
                            </p:stCondLst>
                            <p:childTnLst>
                              <p:par>
                                <p:cTn id="13" presetID="17" presetClass="entr" presetSubtype="1" fill="hold" nodeType="clickEffect">
                                  <p:stCondLst>
                                    <p:cond delay="0"/>
                                  </p:stCondLst>
                                  <p:childTnLst>
                                    <p:set>
                                      <p:cBhvr>
                                        <p:cTn id="14" dur="1" fill="hold">
                                          <p:stCondLst>
                                            <p:cond delay="0"/>
                                          </p:stCondLst>
                                        </p:cTn>
                                        <p:tgtEl>
                                          <p:spTgt spid="70"/>
                                        </p:tgtEl>
                                        <p:attrNameLst>
                                          <p:attrName>style.visibility</p:attrName>
                                        </p:attrNameLst>
                                      </p:cBhvr>
                                      <p:to>
                                        <p:strVal val="visible"/>
                                      </p:to>
                                    </p:set>
                                    <p:anim calcmode="lin" valueType="num">
                                      <p:cBhvr>
                                        <p:cTn id="15" dur="500" fill="hold"/>
                                        <p:tgtEl>
                                          <p:spTgt spid="70"/>
                                        </p:tgtEl>
                                        <p:attrNameLst>
                                          <p:attrName>ppt_x</p:attrName>
                                        </p:attrNameLst>
                                      </p:cBhvr>
                                      <p:tavLst>
                                        <p:tav tm="0">
                                          <p:val>
                                            <p:strVal val="#ppt_x"/>
                                          </p:val>
                                        </p:tav>
                                        <p:tav tm="100000">
                                          <p:val>
                                            <p:strVal val="#ppt_x"/>
                                          </p:val>
                                        </p:tav>
                                      </p:tavLst>
                                    </p:anim>
                                    <p:anim calcmode="lin" valueType="num">
                                      <p:cBhvr>
                                        <p:cTn id="16" dur="500" fill="hold"/>
                                        <p:tgtEl>
                                          <p:spTgt spid="70"/>
                                        </p:tgtEl>
                                        <p:attrNameLst>
                                          <p:attrName>ppt_y</p:attrName>
                                        </p:attrNameLst>
                                      </p:cBhvr>
                                      <p:tavLst>
                                        <p:tav tm="0">
                                          <p:val>
                                            <p:strVal val="#ppt_y-#ppt_h/2"/>
                                          </p:val>
                                        </p:tav>
                                        <p:tav tm="100000">
                                          <p:val>
                                            <p:strVal val="#ppt_y"/>
                                          </p:val>
                                        </p:tav>
                                      </p:tavLst>
                                    </p:anim>
                                    <p:anim calcmode="lin" valueType="num">
                                      <p:cBhvr>
                                        <p:cTn id="17" dur="500" fill="hold"/>
                                        <p:tgtEl>
                                          <p:spTgt spid="70"/>
                                        </p:tgtEl>
                                        <p:attrNameLst>
                                          <p:attrName>ppt_w</p:attrName>
                                        </p:attrNameLst>
                                      </p:cBhvr>
                                      <p:tavLst>
                                        <p:tav tm="0">
                                          <p:val>
                                            <p:strVal val="#ppt_w"/>
                                          </p:val>
                                        </p:tav>
                                        <p:tav tm="100000">
                                          <p:val>
                                            <p:strVal val="#ppt_w"/>
                                          </p:val>
                                        </p:tav>
                                      </p:tavLst>
                                    </p:anim>
                                    <p:anim calcmode="lin" valueType="num">
                                      <p:cBhvr>
                                        <p:cTn id="18" dur="500" fill="hold"/>
                                        <p:tgtEl>
                                          <p:spTgt spid="70"/>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500"/>
                                        <p:tgtEl>
                                          <p:spTgt spid="64"/>
                                        </p:tgtEl>
                                      </p:cBhvr>
                                    </p:animEffect>
                                  </p:childTnLst>
                                </p:cTn>
                              </p:par>
                            </p:childTnLst>
                          </p:cTn>
                        </p:par>
                        <p:par>
                          <p:cTn id="23" fill="hold">
                            <p:stCondLst>
                              <p:cond delay="1000"/>
                            </p:stCondLst>
                            <p:childTnLst>
                              <p:par>
                                <p:cTn id="24" presetID="17" presetClass="entr" presetSubtype="2" fill="hold" nodeType="afterEffect">
                                  <p:stCondLst>
                                    <p:cond delay="0"/>
                                  </p:stCondLst>
                                  <p:childTnLst>
                                    <p:set>
                                      <p:cBhvr>
                                        <p:cTn id="25" dur="1" fill="hold">
                                          <p:stCondLst>
                                            <p:cond delay="0"/>
                                          </p:stCondLst>
                                        </p:cTn>
                                        <p:tgtEl>
                                          <p:spTgt spid="75"/>
                                        </p:tgtEl>
                                        <p:attrNameLst>
                                          <p:attrName>style.visibility</p:attrName>
                                        </p:attrNameLst>
                                      </p:cBhvr>
                                      <p:to>
                                        <p:strVal val="visible"/>
                                      </p:to>
                                    </p:set>
                                    <p:anim calcmode="lin" valueType="num">
                                      <p:cBhvr>
                                        <p:cTn id="26" dur="500" fill="hold"/>
                                        <p:tgtEl>
                                          <p:spTgt spid="75"/>
                                        </p:tgtEl>
                                        <p:attrNameLst>
                                          <p:attrName>ppt_x</p:attrName>
                                        </p:attrNameLst>
                                      </p:cBhvr>
                                      <p:tavLst>
                                        <p:tav tm="0">
                                          <p:val>
                                            <p:strVal val="#ppt_x+#ppt_w/2"/>
                                          </p:val>
                                        </p:tav>
                                        <p:tav tm="100000">
                                          <p:val>
                                            <p:strVal val="#ppt_x"/>
                                          </p:val>
                                        </p:tav>
                                      </p:tavLst>
                                    </p:anim>
                                    <p:anim calcmode="lin" valueType="num">
                                      <p:cBhvr>
                                        <p:cTn id="27" dur="500" fill="hold"/>
                                        <p:tgtEl>
                                          <p:spTgt spid="75"/>
                                        </p:tgtEl>
                                        <p:attrNameLst>
                                          <p:attrName>ppt_y</p:attrName>
                                        </p:attrNameLst>
                                      </p:cBhvr>
                                      <p:tavLst>
                                        <p:tav tm="0">
                                          <p:val>
                                            <p:strVal val="#ppt_y"/>
                                          </p:val>
                                        </p:tav>
                                        <p:tav tm="100000">
                                          <p:val>
                                            <p:strVal val="#ppt_y"/>
                                          </p:val>
                                        </p:tav>
                                      </p:tavLst>
                                    </p:anim>
                                    <p:anim calcmode="lin" valueType="num">
                                      <p:cBhvr>
                                        <p:cTn id="28" dur="500" fill="hold"/>
                                        <p:tgtEl>
                                          <p:spTgt spid="75"/>
                                        </p:tgtEl>
                                        <p:attrNameLst>
                                          <p:attrName>ppt_w</p:attrName>
                                        </p:attrNameLst>
                                      </p:cBhvr>
                                      <p:tavLst>
                                        <p:tav tm="0">
                                          <p:val>
                                            <p:fltVal val="0"/>
                                          </p:val>
                                        </p:tav>
                                        <p:tav tm="100000">
                                          <p:val>
                                            <p:strVal val="#ppt_w"/>
                                          </p:val>
                                        </p:tav>
                                      </p:tavLst>
                                    </p:anim>
                                    <p:anim calcmode="lin" valueType="num">
                                      <p:cBhvr>
                                        <p:cTn id="29" dur="500" fill="hold"/>
                                        <p:tgtEl>
                                          <p:spTgt spid="75"/>
                                        </p:tgtEl>
                                        <p:attrNameLst>
                                          <p:attrName>ppt_h</p:attrName>
                                        </p:attrNameLst>
                                      </p:cBhvr>
                                      <p:tavLst>
                                        <p:tav tm="0">
                                          <p:val>
                                            <p:strVal val="#ppt_h"/>
                                          </p:val>
                                        </p:tav>
                                        <p:tav tm="100000">
                                          <p:val>
                                            <p:strVal val="#ppt_h"/>
                                          </p:val>
                                        </p:tav>
                                      </p:tavLst>
                                    </p:anim>
                                  </p:childTnLst>
                                </p:cTn>
                              </p:par>
                            </p:childTnLst>
                          </p:cTn>
                        </p:par>
                      </p:childTnLst>
                    </p:cTn>
                  </p:par>
                  <p:par>
                    <p:cTn id="30" fill="hold">
                      <p:stCondLst>
                        <p:cond delay="indefinite"/>
                      </p:stCondLst>
                      <p:childTnLst>
                        <p:par>
                          <p:cTn id="31" fill="hold">
                            <p:stCondLst>
                              <p:cond delay="0"/>
                            </p:stCondLst>
                            <p:childTnLst>
                              <p:par>
                                <p:cTn id="32" presetID="17" presetClass="entr" presetSubtype="1" fill="hold" nodeType="clickEffect">
                                  <p:stCondLst>
                                    <p:cond delay="0"/>
                                  </p:stCondLst>
                                  <p:childTnLst>
                                    <p:set>
                                      <p:cBhvr>
                                        <p:cTn id="33" dur="1" fill="hold">
                                          <p:stCondLst>
                                            <p:cond delay="0"/>
                                          </p:stCondLst>
                                        </p:cTn>
                                        <p:tgtEl>
                                          <p:spTgt spid="78"/>
                                        </p:tgtEl>
                                        <p:attrNameLst>
                                          <p:attrName>style.visibility</p:attrName>
                                        </p:attrNameLst>
                                      </p:cBhvr>
                                      <p:to>
                                        <p:strVal val="visible"/>
                                      </p:to>
                                    </p:set>
                                    <p:anim calcmode="lin" valueType="num">
                                      <p:cBhvr>
                                        <p:cTn id="34" dur="500" fill="hold"/>
                                        <p:tgtEl>
                                          <p:spTgt spid="78"/>
                                        </p:tgtEl>
                                        <p:attrNameLst>
                                          <p:attrName>ppt_x</p:attrName>
                                        </p:attrNameLst>
                                      </p:cBhvr>
                                      <p:tavLst>
                                        <p:tav tm="0">
                                          <p:val>
                                            <p:strVal val="#ppt_x"/>
                                          </p:val>
                                        </p:tav>
                                        <p:tav tm="100000">
                                          <p:val>
                                            <p:strVal val="#ppt_x"/>
                                          </p:val>
                                        </p:tav>
                                      </p:tavLst>
                                    </p:anim>
                                    <p:anim calcmode="lin" valueType="num">
                                      <p:cBhvr>
                                        <p:cTn id="35" dur="500" fill="hold"/>
                                        <p:tgtEl>
                                          <p:spTgt spid="78"/>
                                        </p:tgtEl>
                                        <p:attrNameLst>
                                          <p:attrName>ppt_y</p:attrName>
                                        </p:attrNameLst>
                                      </p:cBhvr>
                                      <p:tavLst>
                                        <p:tav tm="0">
                                          <p:val>
                                            <p:strVal val="#ppt_y-#ppt_h/2"/>
                                          </p:val>
                                        </p:tav>
                                        <p:tav tm="100000">
                                          <p:val>
                                            <p:strVal val="#ppt_y"/>
                                          </p:val>
                                        </p:tav>
                                      </p:tavLst>
                                    </p:anim>
                                    <p:anim calcmode="lin" valueType="num">
                                      <p:cBhvr>
                                        <p:cTn id="36" dur="500" fill="hold"/>
                                        <p:tgtEl>
                                          <p:spTgt spid="78"/>
                                        </p:tgtEl>
                                        <p:attrNameLst>
                                          <p:attrName>ppt_w</p:attrName>
                                        </p:attrNameLst>
                                      </p:cBhvr>
                                      <p:tavLst>
                                        <p:tav tm="0">
                                          <p:val>
                                            <p:strVal val="#ppt_w"/>
                                          </p:val>
                                        </p:tav>
                                        <p:tav tm="100000">
                                          <p:val>
                                            <p:strVal val="#ppt_w"/>
                                          </p:val>
                                        </p:tav>
                                      </p:tavLst>
                                    </p:anim>
                                    <p:anim calcmode="lin" valueType="num">
                                      <p:cBhvr>
                                        <p:cTn id="37" dur="500" fill="hold"/>
                                        <p:tgtEl>
                                          <p:spTgt spid="78"/>
                                        </p:tgtEl>
                                        <p:attrNameLst>
                                          <p:attrName>ppt_h</p:attrName>
                                        </p:attrNameLst>
                                      </p:cBhvr>
                                      <p:tavLst>
                                        <p:tav tm="0">
                                          <p:val>
                                            <p:fltVal val="0"/>
                                          </p:val>
                                        </p:tav>
                                        <p:tav tm="100000">
                                          <p:val>
                                            <p:strVal val="#ppt_h"/>
                                          </p:val>
                                        </p:tav>
                                      </p:tavLst>
                                    </p:anim>
                                  </p:childTnLst>
                                </p:cTn>
                              </p:par>
                              <p:par>
                                <p:cTn id="38" presetID="9" presetClass="emph" presetSubtype="0" grpId="1" nodeType="withEffect">
                                  <p:stCondLst>
                                    <p:cond delay="0"/>
                                  </p:stCondLst>
                                  <p:childTnLst>
                                    <p:set>
                                      <p:cBhvr rctx="PPT">
                                        <p:cTn id="39" dur="indefinite"/>
                                        <p:tgtEl>
                                          <p:spTgt spid="64"/>
                                        </p:tgtEl>
                                        <p:attrNameLst>
                                          <p:attrName>style.opacity</p:attrName>
                                        </p:attrNameLst>
                                      </p:cBhvr>
                                      <p:to>
                                        <p:strVal val="0.25"/>
                                      </p:to>
                                    </p:set>
                                    <p:animEffect filter="image" prLst="opacity: 0.25">
                                      <p:cBhvr rctx="IE">
                                        <p:cTn id="40" dur="indefinite"/>
                                        <p:tgtEl>
                                          <p:spTgt spid="64"/>
                                        </p:tgtEl>
                                      </p:cBhvr>
                                    </p:animEffect>
                                  </p:childTnLst>
                                </p:cTn>
                              </p:par>
                              <p:par>
                                <p:cTn id="41" presetID="9" presetClass="emph" presetSubtype="0" nodeType="withEffect">
                                  <p:stCondLst>
                                    <p:cond delay="0"/>
                                  </p:stCondLst>
                                  <p:childTnLst>
                                    <p:set>
                                      <p:cBhvr rctx="PPT">
                                        <p:cTn id="42" dur="indefinite"/>
                                        <p:tgtEl>
                                          <p:spTgt spid="75"/>
                                        </p:tgtEl>
                                        <p:attrNameLst>
                                          <p:attrName>style.opacity</p:attrName>
                                        </p:attrNameLst>
                                      </p:cBhvr>
                                      <p:to>
                                        <p:strVal val="0.25"/>
                                      </p:to>
                                    </p:set>
                                    <p:animEffect filter="image" prLst="opacity: 0.25">
                                      <p:cBhvr rctx="IE">
                                        <p:cTn id="43" dur="indefinite"/>
                                        <p:tgtEl>
                                          <p:spTgt spid="75"/>
                                        </p:tgtEl>
                                      </p:cBhvr>
                                    </p:animEffect>
                                  </p:childTnLst>
                                </p:cTn>
                              </p:par>
                              <p:par>
                                <p:cTn id="44" presetID="9" presetClass="emph" presetSubtype="0" nodeType="withEffect">
                                  <p:stCondLst>
                                    <p:cond delay="0"/>
                                  </p:stCondLst>
                                  <p:childTnLst>
                                    <p:set>
                                      <p:cBhvr rctx="PPT">
                                        <p:cTn id="45" dur="indefinite"/>
                                        <p:tgtEl>
                                          <p:spTgt spid="70"/>
                                        </p:tgtEl>
                                        <p:attrNameLst>
                                          <p:attrName>style.opacity</p:attrName>
                                        </p:attrNameLst>
                                      </p:cBhvr>
                                      <p:to>
                                        <p:strVal val="0.25"/>
                                      </p:to>
                                    </p:set>
                                    <p:animEffect filter="image" prLst="opacity: 0.25">
                                      <p:cBhvr rctx="IE">
                                        <p:cTn id="46" dur="indefinite"/>
                                        <p:tgtEl>
                                          <p:spTgt spid="70"/>
                                        </p:tgtEl>
                                      </p:cBhvr>
                                    </p:animEffect>
                                  </p:childTnLst>
                                </p:cTn>
                              </p:par>
                            </p:childTnLst>
                          </p:cTn>
                        </p:par>
                        <p:par>
                          <p:cTn id="47" fill="hold">
                            <p:stCondLst>
                              <p:cond delay="500"/>
                            </p:stCondLst>
                            <p:childTnLst>
                              <p:par>
                                <p:cTn id="48" presetID="10" presetClass="entr" presetSubtype="0" fill="hold" grpId="0" nodeType="afterEffect">
                                  <p:stCondLst>
                                    <p:cond delay="0"/>
                                  </p:stCondLst>
                                  <p:childTnLst>
                                    <p:set>
                                      <p:cBhvr>
                                        <p:cTn id="49" dur="1" fill="hold">
                                          <p:stCondLst>
                                            <p:cond delay="0"/>
                                          </p:stCondLst>
                                        </p:cTn>
                                        <p:tgtEl>
                                          <p:spTgt spid="77"/>
                                        </p:tgtEl>
                                        <p:attrNameLst>
                                          <p:attrName>style.visibility</p:attrName>
                                        </p:attrNameLst>
                                      </p:cBhvr>
                                      <p:to>
                                        <p:strVal val="visible"/>
                                      </p:to>
                                    </p:set>
                                    <p:animEffect transition="in" filter="fade">
                                      <p:cBhvr>
                                        <p:cTn id="50" dur="500"/>
                                        <p:tgtEl>
                                          <p:spTgt spid="77"/>
                                        </p:tgtEl>
                                      </p:cBhvr>
                                    </p:animEffect>
                                  </p:childTnLst>
                                </p:cTn>
                              </p:par>
                            </p:childTnLst>
                          </p:cTn>
                        </p:par>
                        <p:par>
                          <p:cTn id="51" fill="hold">
                            <p:stCondLst>
                              <p:cond delay="1000"/>
                            </p:stCondLst>
                            <p:childTnLst>
                              <p:par>
                                <p:cTn id="52" presetID="17" presetClass="entr" presetSubtype="8" fill="hold" nodeType="afterEffect">
                                  <p:stCondLst>
                                    <p:cond delay="0"/>
                                  </p:stCondLst>
                                  <p:childTnLst>
                                    <p:set>
                                      <p:cBhvr>
                                        <p:cTn id="53" dur="1" fill="hold">
                                          <p:stCondLst>
                                            <p:cond delay="0"/>
                                          </p:stCondLst>
                                        </p:cTn>
                                        <p:tgtEl>
                                          <p:spTgt spid="82"/>
                                        </p:tgtEl>
                                        <p:attrNameLst>
                                          <p:attrName>style.visibility</p:attrName>
                                        </p:attrNameLst>
                                      </p:cBhvr>
                                      <p:to>
                                        <p:strVal val="visible"/>
                                      </p:to>
                                    </p:set>
                                    <p:anim calcmode="lin" valueType="num">
                                      <p:cBhvr>
                                        <p:cTn id="54" dur="500" fill="hold"/>
                                        <p:tgtEl>
                                          <p:spTgt spid="82"/>
                                        </p:tgtEl>
                                        <p:attrNameLst>
                                          <p:attrName>ppt_x</p:attrName>
                                        </p:attrNameLst>
                                      </p:cBhvr>
                                      <p:tavLst>
                                        <p:tav tm="0">
                                          <p:val>
                                            <p:strVal val="#ppt_x-#ppt_w/2"/>
                                          </p:val>
                                        </p:tav>
                                        <p:tav tm="100000">
                                          <p:val>
                                            <p:strVal val="#ppt_x"/>
                                          </p:val>
                                        </p:tav>
                                      </p:tavLst>
                                    </p:anim>
                                    <p:anim calcmode="lin" valueType="num">
                                      <p:cBhvr>
                                        <p:cTn id="55" dur="500" fill="hold"/>
                                        <p:tgtEl>
                                          <p:spTgt spid="82"/>
                                        </p:tgtEl>
                                        <p:attrNameLst>
                                          <p:attrName>ppt_y</p:attrName>
                                        </p:attrNameLst>
                                      </p:cBhvr>
                                      <p:tavLst>
                                        <p:tav tm="0">
                                          <p:val>
                                            <p:strVal val="#ppt_y"/>
                                          </p:val>
                                        </p:tav>
                                        <p:tav tm="100000">
                                          <p:val>
                                            <p:strVal val="#ppt_y"/>
                                          </p:val>
                                        </p:tav>
                                      </p:tavLst>
                                    </p:anim>
                                    <p:anim calcmode="lin" valueType="num">
                                      <p:cBhvr>
                                        <p:cTn id="56" dur="500" fill="hold"/>
                                        <p:tgtEl>
                                          <p:spTgt spid="82"/>
                                        </p:tgtEl>
                                        <p:attrNameLst>
                                          <p:attrName>ppt_w</p:attrName>
                                        </p:attrNameLst>
                                      </p:cBhvr>
                                      <p:tavLst>
                                        <p:tav tm="0">
                                          <p:val>
                                            <p:fltVal val="0"/>
                                          </p:val>
                                        </p:tav>
                                        <p:tav tm="100000">
                                          <p:val>
                                            <p:strVal val="#ppt_w"/>
                                          </p:val>
                                        </p:tav>
                                      </p:tavLst>
                                    </p:anim>
                                    <p:anim calcmode="lin" valueType="num">
                                      <p:cBhvr>
                                        <p:cTn id="57" dur="500" fill="hold"/>
                                        <p:tgtEl>
                                          <p:spTgt spid="82"/>
                                        </p:tgtEl>
                                        <p:attrNameLst>
                                          <p:attrName>ppt_h</p:attrName>
                                        </p:attrNameLst>
                                      </p:cBhvr>
                                      <p:tavLst>
                                        <p:tav tm="0">
                                          <p:val>
                                            <p:strVal val="#ppt_h"/>
                                          </p:val>
                                        </p:tav>
                                        <p:tav tm="100000">
                                          <p:val>
                                            <p:strVal val="#ppt_h"/>
                                          </p:val>
                                        </p:tav>
                                      </p:tavLst>
                                    </p:anim>
                                  </p:childTnLst>
                                </p:cTn>
                              </p:par>
                              <p:par>
                                <p:cTn id="58" presetID="17" presetClass="entr" presetSubtype="8" fill="hold" grpId="0" nodeType="withEffect">
                                  <p:stCondLst>
                                    <p:cond delay="0"/>
                                  </p:stCondLst>
                                  <p:childTnLst>
                                    <p:set>
                                      <p:cBhvr>
                                        <p:cTn id="59" dur="1" fill="hold">
                                          <p:stCondLst>
                                            <p:cond delay="0"/>
                                          </p:stCondLst>
                                        </p:cTn>
                                        <p:tgtEl>
                                          <p:spTgt spid="30"/>
                                        </p:tgtEl>
                                        <p:attrNameLst>
                                          <p:attrName>style.visibility</p:attrName>
                                        </p:attrNameLst>
                                      </p:cBhvr>
                                      <p:to>
                                        <p:strVal val="visible"/>
                                      </p:to>
                                    </p:set>
                                    <p:anim calcmode="lin" valueType="num">
                                      <p:cBhvr>
                                        <p:cTn id="60" dur="500" fill="hold"/>
                                        <p:tgtEl>
                                          <p:spTgt spid="30"/>
                                        </p:tgtEl>
                                        <p:attrNameLst>
                                          <p:attrName>ppt_x</p:attrName>
                                        </p:attrNameLst>
                                      </p:cBhvr>
                                      <p:tavLst>
                                        <p:tav tm="0">
                                          <p:val>
                                            <p:strVal val="#ppt_x-#ppt_w/2"/>
                                          </p:val>
                                        </p:tav>
                                        <p:tav tm="100000">
                                          <p:val>
                                            <p:strVal val="#ppt_x"/>
                                          </p:val>
                                        </p:tav>
                                      </p:tavLst>
                                    </p:anim>
                                    <p:anim calcmode="lin" valueType="num">
                                      <p:cBhvr>
                                        <p:cTn id="61" dur="500" fill="hold"/>
                                        <p:tgtEl>
                                          <p:spTgt spid="30"/>
                                        </p:tgtEl>
                                        <p:attrNameLst>
                                          <p:attrName>ppt_y</p:attrName>
                                        </p:attrNameLst>
                                      </p:cBhvr>
                                      <p:tavLst>
                                        <p:tav tm="0">
                                          <p:val>
                                            <p:strVal val="#ppt_y"/>
                                          </p:val>
                                        </p:tav>
                                        <p:tav tm="100000">
                                          <p:val>
                                            <p:strVal val="#ppt_y"/>
                                          </p:val>
                                        </p:tav>
                                      </p:tavLst>
                                    </p:anim>
                                    <p:anim calcmode="lin" valueType="num">
                                      <p:cBhvr>
                                        <p:cTn id="62" dur="500" fill="hold"/>
                                        <p:tgtEl>
                                          <p:spTgt spid="30"/>
                                        </p:tgtEl>
                                        <p:attrNameLst>
                                          <p:attrName>ppt_w</p:attrName>
                                        </p:attrNameLst>
                                      </p:cBhvr>
                                      <p:tavLst>
                                        <p:tav tm="0">
                                          <p:val>
                                            <p:fltVal val="0"/>
                                          </p:val>
                                        </p:tav>
                                        <p:tav tm="100000">
                                          <p:val>
                                            <p:strVal val="#ppt_w"/>
                                          </p:val>
                                        </p:tav>
                                      </p:tavLst>
                                    </p:anim>
                                    <p:anim calcmode="lin" valueType="num">
                                      <p:cBhvr>
                                        <p:cTn id="63" dur="500" fill="hold"/>
                                        <p:tgtEl>
                                          <p:spTgt spid="30"/>
                                        </p:tgtEl>
                                        <p:attrNameLst>
                                          <p:attrName>ppt_h</p:attrName>
                                        </p:attrNameLst>
                                      </p:cBhvr>
                                      <p:tavLst>
                                        <p:tav tm="0">
                                          <p:val>
                                            <p:strVal val="#ppt_h"/>
                                          </p:val>
                                        </p:tav>
                                        <p:tav tm="100000">
                                          <p:val>
                                            <p:strVal val="#ppt_h"/>
                                          </p:val>
                                        </p:tav>
                                      </p:tavLst>
                                    </p:anim>
                                  </p:childTnLst>
                                </p:cTn>
                              </p:par>
                              <p:par>
                                <p:cTn id="64" presetID="17" presetClass="entr" presetSubtype="8" fill="hold" grpId="0" nodeType="withEffect">
                                  <p:stCondLst>
                                    <p:cond delay="0"/>
                                  </p:stCondLst>
                                  <p:childTnLst>
                                    <p:set>
                                      <p:cBhvr>
                                        <p:cTn id="65" dur="1" fill="hold">
                                          <p:stCondLst>
                                            <p:cond delay="0"/>
                                          </p:stCondLst>
                                        </p:cTn>
                                        <p:tgtEl>
                                          <p:spTgt spid="31"/>
                                        </p:tgtEl>
                                        <p:attrNameLst>
                                          <p:attrName>style.visibility</p:attrName>
                                        </p:attrNameLst>
                                      </p:cBhvr>
                                      <p:to>
                                        <p:strVal val="visible"/>
                                      </p:to>
                                    </p:set>
                                    <p:anim calcmode="lin" valueType="num">
                                      <p:cBhvr>
                                        <p:cTn id="66" dur="500" fill="hold"/>
                                        <p:tgtEl>
                                          <p:spTgt spid="31"/>
                                        </p:tgtEl>
                                        <p:attrNameLst>
                                          <p:attrName>ppt_x</p:attrName>
                                        </p:attrNameLst>
                                      </p:cBhvr>
                                      <p:tavLst>
                                        <p:tav tm="0">
                                          <p:val>
                                            <p:strVal val="#ppt_x-#ppt_w/2"/>
                                          </p:val>
                                        </p:tav>
                                        <p:tav tm="100000">
                                          <p:val>
                                            <p:strVal val="#ppt_x"/>
                                          </p:val>
                                        </p:tav>
                                      </p:tavLst>
                                    </p:anim>
                                    <p:anim calcmode="lin" valueType="num">
                                      <p:cBhvr>
                                        <p:cTn id="67" dur="500" fill="hold"/>
                                        <p:tgtEl>
                                          <p:spTgt spid="31"/>
                                        </p:tgtEl>
                                        <p:attrNameLst>
                                          <p:attrName>ppt_y</p:attrName>
                                        </p:attrNameLst>
                                      </p:cBhvr>
                                      <p:tavLst>
                                        <p:tav tm="0">
                                          <p:val>
                                            <p:strVal val="#ppt_y"/>
                                          </p:val>
                                        </p:tav>
                                        <p:tav tm="100000">
                                          <p:val>
                                            <p:strVal val="#ppt_y"/>
                                          </p:val>
                                        </p:tav>
                                      </p:tavLst>
                                    </p:anim>
                                    <p:anim calcmode="lin" valueType="num">
                                      <p:cBhvr>
                                        <p:cTn id="68" dur="500" fill="hold"/>
                                        <p:tgtEl>
                                          <p:spTgt spid="31"/>
                                        </p:tgtEl>
                                        <p:attrNameLst>
                                          <p:attrName>ppt_w</p:attrName>
                                        </p:attrNameLst>
                                      </p:cBhvr>
                                      <p:tavLst>
                                        <p:tav tm="0">
                                          <p:val>
                                            <p:fltVal val="0"/>
                                          </p:val>
                                        </p:tav>
                                        <p:tav tm="100000">
                                          <p:val>
                                            <p:strVal val="#ppt_w"/>
                                          </p:val>
                                        </p:tav>
                                      </p:tavLst>
                                    </p:anim>
                                    <p:anim calcmode="lin" valueType="num">
                                      <p:cBhvr>
                                        <p:cTn id="69" dur="500" fill="hold"/>
                                        <p:tgtEl>
                                          <p:spTgt spid="31"/>
                                        </p:tgtEl>
                                        <p:attrNameLst>
                                          <p:attrName>ppt_h</p:attrName>
                                        </p:attrNameLst>
                                      </p:cBhvr>
                                      <p:tavLst>
                                        <p:tav tm="0">
                                          <p:val>
                                            <p:strVal val="#ppt_h"/>
                                          </p:val>
                                        </p:tav>
                                        <p:tav tm="100000">
                                          <p:val>
                                            <p:strVal val="#ppt_h"/>
                                          </p:val>
                                        </p:tav>
                                      </p:tavLst>
                                    </p:anim>
                                  </p:childTnLst>
                                </p:cTn>
                              </p:par>
                              <p:par>
                                <p:cTn id="70" presetID="17" presetClass="entr" presetSubtype="8" fill="hold" grpId="0" nodeType="withEffect">
                                  <p:stCondLst>
                                    <p:cond delay="0"/>
                                  </p:stCondLst>
                                  <p:childTnLst>
                                    <p:set>
                                      <p:cBhvr>
                                        <p:cTn id="71" dur="1" fill="hold">
                                          <p:stCondLst>
                                            <p:cond delay="0"/>
                                          </p:stCondLst>
                                        </p:cTn>
                                        <p:tgtEl>
                                          <p:spTgt spid="32"/>
                                        </p:tgtEl>
                                        <p:attrNameLst>
                                          <p:attrName>style.visibility</p:attrName>
                                        </p:attrNameLst>
                                      </p:cBhvr>
                                      <p:to>
                                        <p:strVal val="visible"/>
                                      </p:to>
                                    </p:set>
                                    <p:anim calcmode="lin" valueType="num">
                                      <p:cBhvr>
                                        <p:cTn id="72" dur="500" fill="hold"/>
                                        <p:tgtEl>
                                          <p:spTgt spid="32"/>
                                        </p:tgtEl>
                                        <p:attrNameLst>
                                          <p:attrName>ppt_x</p:attrName>
                                        </p:attrNameLst>
                                      </p:cBhvr>
                                      <p:tavLst>
                                        <p:tav tm="0">
                                          <p:val>
                                            <p:strVal val="#ppt_x-#ppt_w/2"/>
                                          </p:val>
                                        </p:tav>
                                        <p:tav tm="100000">
                                          <p:val>
                                            <p:strVal val="#ppt_x"/>
                                          </p:val>
                                        </p:tav>
                                      </p:tavLst>
                                    </p:anim>
                                    <p:anim calcmode="lin" valueType="num">
                                      <p:cBhvr>
                                        <p:cTn id="73" dur="500" fill="hold"/>
                                        <p:tgtEl>
                                          <p:spTgt spid="32"/>
                                        </p:tgtEl>
                                        <p:attrNameLst>
                                          <p:attrName>ppt_y</p:attrName>
                                        </p:attrNameLst>
                                      </p:cBhvr>
                                      <p:tavLst>
                                        <p:tav tm="0">
                                          <p:val>
                                            <p:strVal val="#ppt_y"/>
                                          </p:val>
                                        </p:tav>
                                        <p:tav tm="100000">
                                          <p:val>
                                            <p:strVal val="#ppt_y"/>
                                          </p:val>
                                        </p:tav>
                                      </p:tavLst>
                                    </p:anim>
                                    <p:anim calcmode="lin" valueType="num">
                                      <p:cBhvr>
                                        <p:cTn id="74" dur="500" fill="hold"/>
                                        <p:tgtEl>
                                          <p:spTgt spid="32"/>
                                        </p:tgtEl>
                                        <p:attrNameLst>
                                          <p:attrName>ppt_w</p:attrName>
                                        </p:attrNameLst>
                                      </p:cBhvr>
                                      <p:tavLst>
                                        <p:tav tm="0">
                                          <p:val>
                                            <p:fltVal val="0"/>
                                          </p:val>
                                        </p:tav>
                                        <p:tav tm="100000">
                                          <p:val>
                                            <p:strVal val="#ppt_w"/>
                                          </p:val>
                                        </p:tav>
                                      </p:tavLst>
                                    </p:anim>
                                    <p:anim calcmode="lin" valueType="num">
                                      <p:cBhvr>
                                        <p:cTn id="75" dur="500" fill="hold"/>
                                        <p:tgtEl>
                                          <p:spTgt spid="3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4" grpId="1" animBg="1"/>
      <p:bldP spid="5" grpId="0" animBg="1"/>
      <p:bldP spid="52" grpId="0" animBg="1"/>
      <p:bldP spid="77" grpId="0" animBg="1"/>
      <p:bldP spid="30" grpId="0" animBg="1"/>
      <p:bldP spid="31" grpId="0" animBg="1"/>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2008 Database Data Generation Plan</a:t>
            </a:r>
            <a:endParaRPr lang="en-US" dirty="0"/>
          </a:p>
        </p:txBody>
      </p:sp>
      <p:sp>
        <p:nvSpPr>
          <p:cNvPr id="6" name="Content Placeholder 5"/>
          <p:cNvSpPr>
            <a:spLocks noGrp="1"/>
          </p:cNvSpPr>
          <p:nvPr>
            <p:ph idx="1"/>
          </p:nvPr>
        </p:nvSpPr>
        <p:spPr/>
        <p:txBody>
          <a:bodyPr/>
          <a:lstStyle/>
          <a:p>
            <a:r>
              <a:rPr lang="en-US" dirty="0" smtClean="0"/>
              <a:t>Creating </a:t>
            </a:r>
            <a:r>
              <a:rPr lang="en-US" dirty="0" err="1" smtClean="0"/>
              <a:t>Databound</a:t>
            </a:r>
            <a:r>
              <a:rPr lang="en-US" dirty="0" smtClean="0"/>
              <a:t> Data Generation Plans for large database schemas was a sizable upfront investment:</a:t>
            </a:r>
          </a:p>
          <a:p>
            <a:pPr lvl="1"/>
            <a:r>
              <a:rPr lang="en-US" dirty="0" smtClean="0"/>
              <a:t>Each field had to be configured to use sequential </a:t>
            </a:r>
            <a:r>
              <a:rPr lang="en-US" dirty="0" err="1" smtClean="0"/>
              <a:t>databound</a:t>
            </a:r>
            <a:r>
              <a:rPr lang="en-US" dirty="0" smtClean="0"/>
              <a:t> generators</a:t>
            </a:r>
          </a:p>
          <a:p>
            <a:pPr lvl="1"/>
            <a:r>
              <a:rPr lang="en-US" dirty="0" smtClean="0"/>
              <a:t>Each data bound generator required a connection to a database</a:t>
            </a:r>
          </a:p>
          <a:p>
            <a:pPr lvl="1"/>
            <a:r>
              <a:rPr lang="en-US" dirty="0" smtClean="0"/>
              <a:t>Could not easily include data from existing databases for all tables and then customize as needed</a:t>
            </a:r>
          </a:p>
        </p:txBody>
      </p:sp>
    </p:spTree>
    <p:extLst>
      <p:ext uri="{BB962C8B-B14F-4D97-AF65-F5344CB8AC3E}">
        <p14:creationId xmlns:p14="http://schemas.microsoft.com/office/powerpoint/2010/main" val="63132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project types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93053650"/>
              </p:ext>
            </p:extLst>
          </p:nvPr>
        </p:nvGraphicFramePr>
        <p:xfrm>
          <a:off x="304800" y="1371600"/>
          <a:ext cx="8534400" cy="4648200"/>
        </p:xfrm>
        <a:graphic>
          <a:graphicData uri="http://schemas.openxmlformats.org/drawingml/2006/table">
            <a:tbl>
              <a:tblPr/>
              <a:tblGrid>
                <a:gridCol w="1752600">
                  <a:extLst>
                    <a:ext uri="{9D8B030D-6E8A-4147-A177-3AD203B41FA5}">
                      <a16:colId xmlns:a16="http://schemas.microsoft.com/office/drawing/2014/main" val="20000"/>
                    </a:ext>
                  </a:extLst>
                </a:gridCol>
                <a:gridCol w="6781800">
                  <a:extLst>
                    <a:ext uri="{9D8B030D-6E8A-4147-A177-3AD203B41FA5}">
                      <a16:colId xmlns:a16="http://schemas.microsoft.com/office/drawing/2014/main" val="20001"/>
                    </a:ext>
                  </a:extLst>
                </a:gridCol>
              </a:tblGrid>
              <a:tr h="1295400">
                <a:tc>
                  <a:txBody>
                    <a:bodyPr/>
                    <a:lstStyle/>
                    <a:p>
                      <a:pPr marL="0" marR="0">
                        <a:lnSpc>
                          <a:spcPct val="115000"/>
                        </a:lnSpc>
                        <a:spcBef>
                          <a:spcPts val="0"/>
                        </a:spcBef>
                        <a:spcAft>
                          <a:spcPts val="0"/>
                        </a:spcAft>
                      </a:pPr>
                      <a:r>
                        <a:rPr lang="en-US" sz="1800" dirty="0">
                          <a:latin typeface="Calibri"/>
                          <a:ea typeface="Calibri"/>
                          <a:cs typeface="Times New Roman"/>
                        </a:rPr>
                        <a:t>Database Project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Available </a:t>
                      </a:r>
                      <a:r>
                        <a:rPr lang="en-US" sz="1800" dirty="0">
                          <a:latin typeface="Calibri"/>
                          <a:ea typeface="Calibri"/>
                          <a:cs typeface="Times New Roman"/>
                        </a:rPr>
                        <a:t>for SQL Server 2005 and SQL Server </a:t>
                      </a:r>
                      <a:r>
                        <a:rPr lang="en-US" sz="1800" dirty="0" smtClean="0">
                          <a:latin typeface="Calibri"/>
                          <a:ea typeface="Calibri"/>
                          <a:cs typeface="Times New Roman"/>
                        </a:rPr>
                        <a:t>2008</a:t>
                      </a:r>
                    </a:p>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Defines </a:t>
                      </a:r>
                      <a:r>
                        <a:rPr lang="en-US" sz="1800" dirty="0">
                          <a:latin typeface="Calibri"/>
                          <a:ea typeface="Calibri"/>
                          <a:cs typeface="Times New Roman"/>
                        </a:rPr>
                        <a:t>a user </a:t>
                      </a:r>
                      <a:r>
                        <a:rPr lang="en-US" sz="1800" dirty="0" smtClean="0">
                          <a:latin typeface="Calibri"/>
                          <a:ea typeface="Calibri"/>
                          <a:cs typeface="Times New Roman"/>
                        </a:rPr>
                        <a:t>database</a:t>
                      </a:r>
                    </a:p>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Supports all </a:t>
                      </a:r>
                      <a:r>
                        <a:rPr lang="en-US" sz="1800" dirty="0">
                          <a:latin typeface="Calibri"/>
                          <a:ea typeface="Calibri"/>
                          <a:cs typeface="Times New Roman"/>
                        </a:rPr>
                        <a:t>objects implemented by the respective SQL Server </a:t>
                      </a:r>
                      <a:r>
                        <a:rPr lang="en-US" sz="1800" dirty="0" smtClean="0">
                          <a:latin typeface="Calibri"/>
                          <a:ea typeface="Calibri"/>
                          <a:cs typeface="Times New Roman"/>
                        </a:rPr>
                        <a:t>version</a:t>
                      </a:r>
                      <a:endParaRPr lang="en-US" sz="1800" dirty="0">
                        <a:latin typeface="Calibri"/>
                        <a:ea typeface="Calibri"/>
                        <a:cs typeface="Times New Roman"/>
                      </a:endParaRPr>
                    </a:p>
                  </a:txBody>
                  <a:tcPr marL="228600" marR="73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0"/>
                  </a:ext>
                </a:extLst>
              </a:tr>
              <a:tr h="1600200">
                <a:tc>
                  <a:txBody>
                    <a:bodyPr/>
                    <a:lstStyle/>
                    <a:p>
                      <a:pPr marL="0" marR="0">
                        <a:lnSpc>
                          <a:spcPct val="115000"/>
                        </a:lnSpc>
                        <a:spcBef>
                          <a:spcPts val="0"/>
                        </a:spcBef>
                        <a:spcAft>
                          <a:spcPts val="0"/>
                        </a:spcAft>
                      </a:pPr>
                      <a:r>
                        <a:rPr lang="en-US" sz="1800" dirty="0">
                          <a:latin typeface="Calibri"/>
                          <a:ea typeface="Calibri"/>
                          <a:cs typeface="Times New Roman"/>
                        </a:rPr>
                        <a:t>Server Project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Available </a:t>
                      </a:r>
                      <a:r>
                        <a:rPr lang="en-US" sz="1800" dirty="0">
                          <a:latin typeface="Calibri"/>
                          <a:ea typeface="Calibri"/>
                          <a:cs typeface="Times New Roman"/>
                        </a:rPr>
                        <a:t>for SQL Server 2005 and SQL Server </a:t>
                      </a:r>
                      <a:r>
                        <a:rPr lang="en-US" sz="1800" dirty="0" smtClean="0">
                          <a:latin typeface="Calibri"/>
                          <a:ea typeface="Calibri"/>
                          <a:cs typeface="Times New Roman"/>
                        </a:rPr>
                        <a:t>2008</a:t>
                      </a:r>
                    </a:p>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Defines server-level </a:t>
                      </a:r>
                      <a:r>
                        <a:rPr lang="en-US" sz="1800" dirty="0">
                          <a:latin typeface="Calibri"/>
                          <a:ea typeface="Calibri"/>
                          <a:cs typeface="Times New Roman"/>
                        </a:rPr>
                        <a:t>objects </a:t>
                      </a:r>
                      <a:r>
                        <a:rPr lang="en-US" sz="1800" dirty="0" smtClean="0">
                          <a:latin typeface="Calibri"/>
                          <a:ea typeface="Calibri"/>
                          <a:cs typeface="Times New Roman"/>
                        </a:rPr>
                        <a:t>and modifications </a:t>
                      </a:r>
                      <a:r>
                        <a:rPr lang="en-US" sz="1800" dirty="0">
                          <a:latin typeface="Calibri"/>
                          <a:ea typeface="Calibri"/>
                          <a:cs typeface="Times New Roman"/>
                        </a:rPr>
                        <a:t>to the SQL master </a:t>
                      </a:r>
                      <a:r>
                        <a:rPr lang="en-US" sz="1800" dirty="0" smtClean="0">
                          <a:latin typeface="Calibri"/>
                          <a:ea typeface="Calibri"/>
                          <a:cs typeface="Times New Roman"/>
                        </a:rPr>
                        <a:t>database</a:t>
                      </a:r>
                    </a:p>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Examples </a:t>
                      </a:r>
                      <a:r>
                        <a:rPr lang="en-US" sz="1800" dirty="0">
                          <a:latin typeface="Calibri"/>
                          <a:ea typeface="Calibri"/>
                          <a:cs typeface="Times New Roman"/>
                        </a:rPr>
                        <a:t>of </a:t>
                      </a:r>
                      <a:r>
                        <a:rPr lang="en-US" sz="1800" dirty="0" smtClean="0">
                          <a:latin typeface="Calibri"/>
                          <a:ea typeface="Calibri"/>
                          <a:cs typeface="Times New Roman"/>
                        </a:rPr>
                        <a:t>server-level </a:t>
                      </a:r>
                      <a:r>
                        <a:rPr lang="en-US" sz="1800" dirty="0">
                          <a:latin typeface="Calibri"/>
                          <a:ea typeface="Calibri"/>
                          <a:cs typeface="Times New Roman"/>
                        </a:rPr>
                        <a:t>objects are </a:t>
                      </a:r>
                      <a:r>
                        <a:rPr lang="en-US" sz="1800" dirty="0" smtClean="0">
                          <a:latin typeface="Calibri"/>
                          <a:ea typeface="Calibri"/>
                          <a:cs typeface="Times New Roman"/>
                        </a:rPr>
                        <a:t>logins </a:t>
                      </a:r>
                      <a:r>
                        <a:rPr lang="en-US" sz="1800" dirty="0">
                          <a:latin typeface="Calibri"/>
                          <a:ea typeface="Calibri"/>
                          <a:cs typeface="Times New Roman"/>
                        </a:rPr>
                        <a:t>and custom error </a:t>
                      </a:r>
                      <a:r>
                        <a:rPr lang="en-US" sz="1800" dirty="0" smtClean="0">
                          <a:latin typeface="Calibri"/>
                          <a:ea typeface="Calibri"/>
                          <a:cs typeface="Times New Roman"/>
                        </a:rPr>
                        <a:t>messages</a:t>
                      </a:r>
                      <a:endParaRPr lang="en-US" sz="1800" dirty="0">
                        <a:latin typeface="Calibri"/>
                        <a:ea typeface="Calibri"/>
                        <a:cs typeface="Times New Roman"/>
                      </a:endParaRPr>
                    </a:p>
                  </a:txBody>
                  <a:tcPr marL="228600" marR="73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1"/>
                  </a:ext>
                </a:extLst>
              </a:tr>
              <a:tr h="1752600">
                <a:tc>
                  <a:txBody>
                    <a:bodyPr/>
                    <a:lstStyle/>
                    <a:p>
                      <a:pPr marL="0" marR="0">
                        <a:lnSpc>
                          <a:spcPct val="115000"/>
                        </a:lnSpc>
                        <a:spcBef>
                          <a:spcPts val="0"/>
                        </a:spcBef>
                        <a:spcAft>
                          <a:spcPts val="0"/>
                        </a:spcAft>
                      </a:pPr>
                      <a:r>
                        <a:rPr lang="en-US" sz="1800" dirty="0">
                          <a:latin typeface="Calibri"/>
                          <a:ea typeface="Calibri"/>
                          <a:cs typeface="Times New Roman"/>
                        </a:rPr>
                        <a:t>Data-tier </a:t>
                      </a:r>
                      <a:r>
                        <a:rPr lang="en-US" sz="1800" dirty="0" smtClean="0">
                          <a:latin typeface="Calibri"/>
                          <a:ea typeface="Calibri"/>
                          <a:cs typeface="Times New Roman"/>
                        </a:rPr>
                        <a:t>Application Component</a:t>
                      </a:r>
                      <a:endParaRPr lang="en-US"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tc>
                  <a:txBody>
                    <a:bodyPr/>
                    <a:lstStyle/>
                    <a:p>
                      <a:pPr marL="285750" marR="0" indent="-285750">
                        <a:lnSpc>
                          <a:spcPct val="115000"/>
                        </a:lnSpc>
                        <a:spcBef>
                          <a:spcPts val="0"/>
                        </a:spcBef>
                        <a:spcAft>
                          <a:spcPts val="0"/>
                        </a:spcAft>
                        <a:buFont typeface="Arial" pitchFamily="34" charset="0"/>
                        <a:buChar char="•"/>
                      </a:pPr>
                      <a:r>
                        <a:rPr lang="en-US" sz="1800" dirty="0" smtClean="0">
                          <a:latin typeface="Calibri"/>
                          <a:ea typeface="Calibri"/>
                          <a:cs typeface="Times New Roman"/>
                        </a:rPr>
                        <a:t>Defines databases </a:t>
                      </a:r>
                      <a:r>
                        <a:rPr lang="en-US" sz="1800" dirty="0">
                          <a:latin typeface="Calibri"/>
                          <a:ea typeface="Calibri"/>
                          <a:cs typeface="Times New Roman"/>
                        </a:rPr>
                        <a:t>that will be deployed to SQL Server </a:t>
                      </a:r>
                      <a:r>
                        <a:rPr lang="en-US" sz="1800" dirty="0" smtClean="0">
                          <a:latin typeface="Calibri"/>
                          <a:ea typeface="Calibri"/>
                          <a:cs typeface="Times New Roman"/>
                        </a:rPr>
                        <a:t>Utilities</a:t>
                      </a:r>
                    </a:p>
                    <a:p>
                      <a:pPr marL="285750" marR="0" indent="-285750">
                        <a:lnSpc>
                          <a:spcPct val="115000"/>
                        </a:lnSpc>
                        <a:spcBef>
                          <a:spcPts val="0"/>
                        </a:spcBef>
                        <a:spcAft>
                          <a:spcPts val="0"/>
                        </a:spcAft>
                        <a:buFont typeface="Arial" pitchFamily="34" charset="0"/>
                        <a:buChar char="•"/>
                      </a:pPr>
                      <a:r>
                        <a:rPr lang="en-US" sz="1800" kern="1200" dirty="0" smtClean="0">
                          <a:solidFill>
                            <a:schemeClr val="tx1"/>
                          </a:solidFill>
                          <a:latin typeface="Calibri"/>
                          <a:ea typeface="Calibri"/>
                          <a:cs typeface="Times New Roman"/>
                        </a:rPr>
                        <a:t>A </a:t>
                      </a:r>
                      <a:r>
                        <a:rPr lang="en-US" sz="1800" kern="1200" dirty="0">
                          <a:solidFill>
                            <a:schemeClr val="tx1"/>
                          </a:solidFill>
                          <a:latin typeface="Calibri"/>
                          <a:ea typeface="Calibri"/>
                          <a:cs typeface="Times New Roman"/>
                        </a:rPr>
                        <a:t>DAC </a:t>
                      </a:r>
                      <a:r>
                        <a:rPr lang="en-US" sz="1800" dirty="0">
                          <a:latin typeface="Calibri"/>
                          <a:ea typeface="Calibri"/>
                          <a:cs typeface="Times New Roman"/>
                        </a:rPr>
                        <a:t>is a self-contained unit of management that defines and bundles database </a:t>
                      </a:r>
                      <a:r>
                        <a:rPr lang="en-US" sz="1800" dirty="0" smtClean="0">
                          <a:latin typeface="Calibri"/>
                          <a:ea typeface="Calibri"/>
                          <a:cs typeface="Times New Roman"/>
                        </a:rPr>
                        <a:t>objects and </a:t>
                      </a:r>
                      <a:r>
                        <a:rPr lang="en-US" sz="1800" dirty="0">
                          <a:latin typeface="Calibri"/>
                          <a:ea typeface="Calibri"/>
                          <a:cs typeface="Times New Roman"/>
                        </a:rPr>
                        <a:t>SQL Server instance objects that are associated with the </a:t>
                      </a:r>
                      <a:r>
                        <a:rPr lang="en-US" sz="1800" dirty="0" smtClean="0">
                          <a:latin typeface="Calibri"/>
                          <a:ea typeface="Calibri"/>
                          <a:cs typeface="Times New Roman"/>
                        </a:rPr>
                        <a:t>database </a:t>
                      </a:r>
                      <a:r>
                        <a:rPr lang="en-US" sz="1800" dirty="0">
                          <a:latin typeface="Calibri"/>
                          <a:ea typeface="Calibri"/>
                          <a:cs typeface="Times New Roman"/>
                        </a:rPr>
                        <a:t>and deployment </a:t>
                      </a:r>
                      <a:r>
                        <a:rPr lang="en-US" sz="1800" dirty="0" smtClean="0">
                          <a:latin typeface="Calibri"/>
                          <a:ea typeface="Calibri"/>
                          <a:cs typeface="Times New Roman"/>
                        </a:rPr>
                        <a:t>requirements</a:t>
                      </a:r>
                      <a:endParaRPr lang="en-US" sz="1800" dirty="0">
                        <a:latin typeface="Calibri"/>
                        <a:ea typeface="Calibri"/>
                        <a:cs typeface="Times New Roman"/>
                      </a:endParaRPr>
                    </a:p>
                  </a:txBody>
                  <a:tcPr marL="228600" marR="73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505915244"/>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1.6|4.5|42|48.9"/>
</p:tagLst>
</file>

<file path=ppt/tags/tag2.xml><?xml version="1.0" encoding="utf-8"?>
<p:tagLst xmlns:a="http://schemas.openxmlformats.org/drawingml/2006/main" xmlns:r="http://schemas.openxmlformats.org/officeDocument/2006/relationships" xmlns:p="http://schemas.openxmlformats.org/presentationml/2006/main">
  <p:tag name="TIMING" val="|.1"/>
</p:tagLst>
</file>

<file path=ppt/tags/tag3.xml><?xml version="1.0" encoding="utf-8"?>
<p:tagLst xmlns:a="http://schemas.openxmlformats.org/drawingml/2006/main" xmlns:r="http://schemas.openxmlformats.org/officeDocument/2006/relationships" xmlns:p="http://schemas.openxmlformats.org/presentationml/2006/main">
  <p:tag name="TIMING" val="|9.3|2.1|31.1|44.6|21.7|.1"/>
</p:tagLst>
</file>

<file path=ppt/tags/tag4.xml><?xml version="1.0" encoding="utf-8"?>
<p:tagLst xmlns:a="http://schemas.openxmlformats.org/drawingml/2006/main" xmlns:r="http://schemas.openxmlformats.org/officeDocument/2006/relationships" xmlns:p="http://schemas.openxmlformats.org/presentationml/2006/main">
  <p:tag name="TIMING" val="|26.3|.5|.5|24.9|.5|.5"/>
</p:tagLst>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003D81"/>
      </a:dk2>
      <a:lt2>
        <a:srgbClr val="EEECE1"/>
      </a:lt2>
      <a:accent1>
        <a:srgbClr val="AAD6E7"/>
      </a:accent1>
      <a:accent2>
        <a:srgbClr val="63A7D0"/>
      </a:accent2>
      <a:accent3>
        <a:srgbClr val="4F711F"/>
      </a:accent3>
      <a:accent4>
        <a:srgbClr val="4F5150"/>
      </a:accent4>
      <a:accent5>
        <a:srgbClr val="56195C"/>
      </a:accent5>
      <a:accent6>
        <a:srgbClr val="F7C11C"/>
      </a:accent6>
      <a:hlink>
        <a:srgbClr val="E07523"/>
      </a:hlink>
      <a:folHlink>
        <a:srgbClr val="BB3B2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Custom 1">
      <a:dk1>
        <a:sysClr val="windowText" lastClr="000000"/>
      </a:dk1>
      <a:lt1>
        <a:sysClr val="window" lastClr="FFFFFF"/>
      </a:lt1>
      <a:dk2>
        <a:srgbClr val="003D81"/>
      </a:dk2>
      <a:lt2>
        <a:srgbClr val="EEECE1"/>
      </a:lt2>
      <a:accent1>
        <a:srgbClr val="AAD6E7"/>
      </a:accent1>
      <a:accent2>
        <a:srgbClr val="63A7D0"/>
      </a:accent2>
      <a:accent3>
        <a:srgbClr val="4F711F"/>
      </a:accent3>
      <a:accent4>
        <a:srgbClr val="4F5150"/>
      </a:accent4>
      <a:accent5>
        <a:srgbClr val="56195C"/>
      </a:accent5>
      <a:accent6>
        <a:srgbClr val="F7C11C"/>
      </a:accent6>
      <a:hlink>
        <a:srgbClr val="E07523"/>
      </a:hlink>
      <a:folHlink>
        <a:srgbClr val="BB3B2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6522</TotalTime>
  <Words>1834</Words>
  <Application>Microsoft Office PowerPoint</Application>
  <PresentationFormat>On-screen Show (4:3)</PresentationFormat>
  <Paragraphs>288</Paragraphs>
  <Slides>11</Slides>
  <Notes>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11</vt:i4>
      </vt:variant>
    </vt:vector>
  </HeadingPairs>
  <TitlesOfParts>
    <vt:vector size="22" baseType="lpstr">
      <vt:lpstr>Arial</vt:lpstr>
      <vt:lpstr>Calibri</vt:lpstr>
      <vt:lpstr>Courier New</vt:lpstr>
      <vt:lpstr>Lucida Console</vt:lpstr>
      <vt:lpstr>Lucida Grande</vt:lpstr>
      <vt:lpstr>Segoe Semibold</vt:lpstr>
      <vt:lpstr>Segoe UI</vt:lpstr>
      <vt:lpstr>Times New Roman</vt:lpstr>
      <vt:lpstr>Wingdings</vt:lpstr>
      <vt:lpstr>1_Office Theme</vt:lpstr>
      <vt:lpstr>Office Theme</vt:lpstr>
      <vt:lpstr>Database Development with VSTS Database Edition</vt:lpstr>
      <vt:lpstr>“Legacy” Database Development</vt:lpstr>
      <vt:lpstr>The Solution: Database Development Life Cycle</vt:lpstr>
      <vt:lpstr>Version Control Challenge</vt:lpstr>
      <vt:lpstr>Manual Versioning</vt:lpstr>
      <vt:lpstr>Version Control The “Visual Studio” Approach</vt:lpstr>
      <vt:lpstr>Deployment The “Visual Studio” Approach</vt:lpstr>
      <vt:lpstr>2008 Database Data Generation Plan</vt:lpstr>
      <vt:lpstr>Database project types</vt:lpstr>
      <vt:lpstr>VSTS Database Tools Roadmap</vt:lpstr>
      <vt:lpstr>Database Features in Visual Studio Versions</vt:lpstr>
    </vt:vector>
  </TitlesOfParts>
  <Company>Quilogy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Development with VSTS Database Edition</dc:title>
  <dc:creator>Chris Dahlberg</dc:creator>
  <cp:lastModifiedBy>Chris Dahlberg</cp:lastModifiedBy>
  <cp:revision>30</cp:revision>
  <dcterms:created xsi:type="dcterms:W3CDTF">2010-01-20T00:47:28Z</dcterms:created>
  <dcterms:modified xsi:type="dcterms:W3CDTF">2015-11-18T00:15:47Z</dcterms:modified>
</cp:coreProperties>
</file>